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305" r:id="rId2"/>
    <p:sldId id="290" r:id="rId3"/>
    <p:sldId id="291" r:id="rId4"/>
    <p:sldId id="271" r:id="rId5"/>
    <p:sldId id="279" r:id="rId6"/>
    <p:sldId id="282" r:id="rId7"/>
    <p:sldId id="275" r:id="rId8"/>
    <p:sldId id="300" r:id="rId9"/>
    <p:sldId id="296" r:id="rId10"/>
    <p:sldId id="301" r:id="rId11"/>
    <p:sldId id="302" r:id="rId12"/>
    <p:sldId id="297" r:id="rId13"/>
    <p:sldId id="295" r:id="rId14"/>
    <p:sldId id="280" r:id="rId15"/>
    <p:sldId id="298" r:id="rId16"/>
    <p:sldId id="304" r:id="rId17"/>
    <p:sldId id="289" r:id="rId18"/>
    <p:sldId id="299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70BF"/>
    <a:srgbClr val="45ACA2"/>
    <a:srgbClr val="006EBF"/>
    <a:srgbClr val="45546A"/>
    <a:srgbClr val="7CCAC0"/>
    <a:srgbClr val="DAD8D8"/>
    <a:srgbClr val="8597B0"/>
    <a:srgbClr val="44536A"/>
    <a:srgbClr val="C9D0DF"/>
    <a:srgbClr val="47AB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8861" autoAdjust="0"/>
    <p:restoredTop sz="82946" autoAdjust="0"/>
  </p:normalViewPr>
  <p:slideViewPr>
    <p:cSldViewPr snapToGrid="0">
      <p:cViewPr varScale="1">
        <p:scale>
          <a:sx n="90" d="100"/>
          <a:sy n="90" d="100"/>
        </p:scale>
        <p:origin x="24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360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판매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chemeClr val="bg1">
                  <a:lumMod val="85000"/>
                </a:schemeClr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D18-6042-8687-ED70C9FC3E03}"/>
              </c:ext>
            </c:extLst>
          </c:dPt>
          <c:dPt>
            <c:idx val="1"/>
            <c:bubble3D val="0"/>
            <c:spPr>
              <a:solidFill>
                <a:srgbClr val="7CCAC1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D18-6042-8687-ED70C9FC3E03}"/>
              </c:ext>
            </c:extLst>
          </c:dPt>
          <c:dPt>
            <c:idx val="2"/>
            <c:bubble3D val="0"/>
            <c:spPr>
              <a:solidFill>
                <a:srgbClr val="46ACA1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DD18-6042-8687-ED70C9FC3E03}"/>
              </c:ext>
            </c:extLst>
          </c:dPt>
          <c:dPt>
            <c:idx val="3"/>
            <c:bubble3D val="0"/>
            <c:spPr>
              <a:solidFill>
                <a:schemeClr val="tx2"/>
              </a:solidFill>
              <a:ln w="19050"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DD18-6042-8687-ED70C9FC3E03}"/>
              </c:ext>
            </c:extLst>
          </c:dPt>
          <c:cat>
            <c:strRef>
              <c:f>Sheet1!$A$2:$A$5</c:f>
              <c:strCache>
                <c:ptCount val="4"/>
                <c:pt idx="0">
                  <c:v>데이터2</c:v>
                </c:pt>
                <c:pt idx="1">
                  <c:v>데이터3</c:v>
                </c:pt>
                <c:pt idx="2">
                  <c:v>데이터4</c:v>
                </c:pt>
                <c:pt idx="3">
                  <c:v>데이터5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7.0</c:v>
                </c:pt>
                <c:pt idx="1">
                  <c:v>10.0</c:v>
                </c:pt>
                <c:pt idx="2">
                  <c:v>33.0</c:v>
                </c:pt>
                <c:pt idx="3">
                  <c:v>50.0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DD18-6042-8687-ED70C9FC3E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0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356AB1-BA07-5542-BD35-5174F47FCAE7}" type="datetimeFigureOut">
              <a:rPr kumimoji="1" lang="ko-KR" altLang="en-US" smtClean="0"/>
              <a:t>2020. 3. 31.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D2A70C-89AB-A542-9F7D-0A435B6AE89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79080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안녕하세요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altLang="ko-KR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ssafy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 </a:t>
            </a:r>
            <a:r>
              <a:rPr lang="ko-KR" alt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김민철입니다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발표를 </a:t>
            </a:r>
            <a:r>
              <a:rPr lang="ko-KR" alt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시작하기전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영상 하나 보시고 가겠습니다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1585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baseline="0" dirty="0" smtClean="0"/>
              <a:t>교육생은 </a:t>
            </a:r>
            <a:r>
              <a:rPr kumimoji="1" lang="ko-KR" altLang="en-US" baseline="0" dirty="0" err="1" smtClean="0"/>
              <a:t>내노트</a:t>
            </a:r>
            <a:r>
              <a:rPr kumimoji="1" lang="ko-KR" altLang="en-US" baseline="0" dirty="0" smtClean="0"/>
              <a:t> 및 </a:t>
            </a:r>
            <a:r>
              <a:rPr kumimoji="1" lang="ko-KR" altLang="en-US" baseline="0" dirty="0" err="1" smtClean="0"/>
              <a:t>공유노트를</a:t>
            </a:r>
            <a:r>
              <a:rPr kumimoji="1" lang="ko-KR" altLang="en-US" baseline="0" dirty="0" smtClean="0"/>
              <a:t> 볼 수 있으며</a:t>
            </a:r>
            <a:r>
              <a:rPr kumimoji="1" lang="en-US" altLang="ko-KR" baseline="0" dirty="0" smtClean="0"/>
              <a:t>, </a:t>
            </a:r>
            <a:r>
              <a:rPr kumimoji="1" lang="ko-KR" altLang="en-US" baseline="0" dirty="0" err="1" smtClean="0"/>
              <a:t>작성기간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작성자</a:t>
            </a:r>
            <a:r>
              <a:rPr kumimoji="1" lang="en-US" altLang="ko-KR" baseline="0" dirty="0" smtClean="0"/>
              <a:t>, </a:t>
            </a:r>
            <a:r>
              <a:rPr kumimoji="1" lang="ko-KR" altLang="en-US" baseline="0" dirty="0" smtClean="0"/>
              <a:t>카테고리 등으로 검색 할 수 있습니다</a:t>
            </a:r>
            <a:r>
              <a:rPr kumimoji="1"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76408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ko-KR" dirty="0" smtClean="0"/>
              <a:t>Classroom</a:t>
            </a:r>
            <a:r>
              <a:rPr kumimoji="1" lang="ko-KR" altLang="en-US" dirty="0" smtClean="0"/>
              <a:t>은 교수님과 교육생들이 소통하며 양질의 교육을 진행 할 수 있도록 개발하였습니다</a:t>
            </a:r>
            <a:r>
              <a:rPr kumimoji="1" lang="en-US" altLang="ko-KR" dirty="0" smtClean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baseline="0" dirty="0" smtClean="0"/>
              <a:t>수업 중 교육생들이 필기를 놓치지 않도록 실시간 </a:t>
            </a:r>
            <a:r>
              <a:rPr kumimoji="1" lang="ko-KR" altLang="en-US" baseline="0" dirty="0" err="1" smtClean="0"/>
              <a:t>강의기능을</a:t>
            </a:r>
            <a:r>
              <a:rPr kumimoji="1" lang="ko-KR" altLang="en-US" baseline="0" dirty="0" smtClean="0"/>
              <a:t> 제공하고</a:t>
            </a:r>
            <a:endParaRPr kumimoji="1" lang="en-US" altLang="ko-KR" baseline="0" dirty="0" smtClean="0"/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119328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endParaRPr kumimoji="1" lang="en-US" altLang="ko-KR" dirty="0" smtClean="0"/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baseline="0" dirty="0" smtClean="0"/>
              <a:t>교수님들은 파일 트리 기능을 이용하여 학생들에게 </a:t>
            </a:r>
            <a:r>
              <a:rPr kumimoji="1" lang="ko-KR" altLang="en-US" baseline="0" dirty="0" err="1" smtClean="0"/>
              <a:t>강의자료를</a:t>
            </a:r>
            <a:r>
              <a:rPr kumimoji="1" lang="ko-KR" altLang="en-US" baseline="0" dirty="0" smtClean="0"/>
              <a:t> 쉽게 공유 할 수 있도록 만들었습니다</a:t>
            </a:r>
            <a:r>
              <a:rPr kumimoji="1" lang="en-US" altLang="ko-KR" baseline="0" dirty="0" smtClean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 smtClean="0"/>
          </a:p>
          <a:p>
            <a:pPr>
              <a:lnSpc>
                <a:spcPct val="150000"/>
              </a:lnSpc>
            </a:pPr>
            <a:r>
              <a:rPr kumimoji="1" lang="ko-KR" altLang="en-US" dirty="0" smtClean="0"/>
              <a:t>또한 </a:t>
            </a:r>
            <a:r>
              <a:rPr kumimoji="1" lang="en-US" altLang="ko-KR" dirty="0" smtClean="0"/>
              <a:t>SSAFY</a:t>
            </a:r>
            <a:r>
              <a:rPr kumimoji="1" lang="ko-KR" altLang="en-US" dirty="0" smtClean="0"/>
              <a:t> 교육생들은 </a:t>
            </a:r>
            <a:r>
              <a:rPr kumimoji="1" lang="en-US" altLang="ko-KR" dirty="0" err="1" smtClean="0"/>
              <a:t>ClassRoom</a:t>
            </a:r>
            <a:r>
              <a:rPr kumimoji="1" lang="ko-KR" altLang="en-US" dirty="0" smtClean="0"/>
              <a:t>에서 교수님과 친구들의 노트를 자유롭게 보고 공유 할 수 있습니다</a:t>
            </a:r>
            <a:r>
              <a:rPr kumimoji="1"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717463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기타 부가 기능으로</a:t>
            </a:r>
            <a:r>
              <a:rPr kumimoji="1" lang="ko-KR" altLang="en-US" baseline="0" dirty="0" smtClean="0"/>
              <a:t> </a:t>
            </a:r>
            <a:r>
              <a:rPr kumimoji="1" lang="ko-KR" altLang="en-US" dirty="0" smtClean="0"/>
              <a:t>소셜 로그인</a:t>
            </a:r>
            <a:r>
              <a:rPr kumimoji="1" lang="en-US" altLang="ko-KR" baseline="0" dirty="0" smtClean="0"/>
              <a:t> </a:t>
            </a:r>
            <a:r>
              <a:rPr kumimoji="1" lang="ko-KR" altLang="en-US" baseline="0" dirty="0" smtClean="0"/>
              <a:t>그리고</a:t>
            </a:r>
            <a:r>
              <a:rPr kumimoji="1" lang="en-US" altLang="ko-KR" dirty="0" smtClean="0"/>
              <a:t> </a:t>
            </a:r>
            <a:r>
              <a:rPr kumimoji="1" lang="ko-KR" altLang="en-US" dirty="0" smtClean="0"/>
              <a:t>강의 시작 시 학생들을 위한 </a:t>
            </a:r>
            <a:r>
              <a:rPr kumimoji="1" lang="ko-KR" altLang="en-US" dirty="0" err="1" smtClean="0"/>
              <a:t>웹푸시</a:t>
            </a:r>
            <a:r>
              <a:rPr kumimoji="1" lang="ko-KR" altLang="en-US" dirty="0" smtClean="0"/>
              <a:t> 알림과 </a:t>
            </a:r>
            <a:r>
              <a:rPr kumimoji="1" lang="ko-KR" altLang="en-US" dirty="0" err="1" smtClean="0"/>
              <a:t>프로님들을</a:t>
            </a:r>
            <a:r>
              <a:rPr kumimoji="1" lang="ko-KR" altLang="en-US" dirty="0" smtClean="0"/>
              <a:t> 위한 </a:t>
            </a:r>
            <a:r>
              <a:rPr kumimoji="1" lang="en-US" altLang="ko-KR" dirty="0" smtClean="0"/>
              <a:t>slack </a:t>
            </a:r>
            <a:r>
              <a:rPr kumimoji="1" lang="ko-KR" altLang="en-US" dirty="0" smtClean="0"/>
              <a:t>알림 기능을 제공합니다</a:t>
            </a:r>
            <a:r>
              <a:rPr kumimoji="1"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13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672149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저희 팀원은 </a:t>
            </a:r>
            <a:r>
              <a:rPr kumimoji="1" lang="en-US" altLang="ko-KR" dirty="0" smtClean="0"/>
              <a:t>3</a:t>
            </a:r>
            <a:r>
              <a:rPr kumimoji="1" lang="ko-KR" altLang="en-US" dirty="0" smtClean="0"/>
              <a:t>명의 프론트엔드 개발자와 </a:t>
            </a:r>
            <a:r>
              <a:rPr kumimoji="1" lang="en-US" altLang="ko-KR" dirty="0" smtClean="0"/>
              <a:t>2</a:t>
            </a:r>
            <a:r>
              <a:rPr kumimoji="1" lang="ko-KR" altLang="en-US" dirty="0" smtClean="0"/>
              <a:t>명의 </a:t>
            </a:r>
            <a:r>
              <a:rPr kumimoji="1" lang="en-US" altLang="ko-KR" dirty="0" smtClean="0"/>
              <a:t>Backend</a:t>
            </a:r>
            <a:r>
              <a:rPr kumimoji="1" lang="ko-KR" altLang="en-US" dirty="0" smtClean="0"/>
              <a:t>개발자로</a:t>
            </a:r>
            <a:r>
              <a:rPr kumimoji="1" lang="ko-KR" altLang="en-US" baseline="0" dirty="0" smtClean="0"/>
              <a:t> 나뉘어 개발을 진행하였고</a:t>
            </a:r>
            <a:r>
              <a:rPr kumimoji="1" lang="en-US" altLang="ko-KR" baseline="0" dirty="0" smtClean="0"/>
              <a:t>,</a:t>
            </a:r>
          </a:p>
          <a:p>
            <a:r>
              <a:rPr kumimoji="1" lang="ko-KR" altLang="en-US" baseline="0" dirty="0" smtClean="0"/>
              <a:t>역할은 다음과 같습니다</a:t>
            </a:r>
            <a:r>
              <a:rPr kumimoji="1" lang="en-US" altLang="ko-KR" baseline="0" dirty="0" smtClean="0"/>
              <a:t>.</a:t>
            </a:r>
          </a:p>
          <a:p>
            <a:endParaRPr kumimoji="1" lang="en-US" altLang="ko-KR" dirty="0" smtClean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275045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개발 일정은 다음과 같습니다</a:t>
            </a:r>
            <a:r>
              <a:rPr kumimoji="1" lang="en-US" altLang="ko-KR" dirty="0" smtClean="0"/>
              <a:t>.</a:t>
            </a:r>
          </a:p>
          <a:p>
            <a:r>
              <a:rPr kumimoji="1" lang="en-US" altLang="en-US" dirty="0" smtClean="0"/>
              <a:t>Sprint 1</a:t>
            </a:r>
            <a:r>
              <a:rPr kumimoji="1" lang="ko-KR" altLang="en-US" dirty="0" smtClean="0"/>
              <a:t>주차에는</a:t>
            </a:r>
            <a:r>
              <a:rPr kumimoji="1" lang="ko-KR" altLang="en-US" baseline="0" dirty="0" smtClean="0"/>
              <a:t> 설문조사를 기반으로 기능명세서를 정의하였고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스켈레콘 코드를 작성하고 기타 환경설정을 하였구요</a:t>
            </a:r>
            <a:r>
              <a:rPr kumimoji="1" lang="en-US" altLang="ko-KR" baseline="0" dirty="0" smtClean="0"/>
              <a:t>.</a:t>
            </a:r>
          </a:p>
          <a:p>
            <a:r>
              <a:rPr kumimoji="1" lang="en-US" altLang="en-US" baseline="0" dirty="0" smtClean="0"/>
              <a:t>Sprint 2</a:t>
            </a:r>
            <a:r>
              <a:rPr kumimoji="1" lang="ko-KR" altLang="en-US" baseline="0" dirty="0" smtClean="0"/>
              <a:t>주차에는 </a:t>
            </a:r>
            <a:r>
              <a:rPr kumimoji="1" lang="en-US" altLang="ko-KR" baseline="0" dirty="0" smtClean="0"/>
              <a:t>Editor, Note, </a:t>
            </a:r>
            <a:r>
              <a:rPr kumimoji="1" lang="en-US" altLang="ko-KR" baseline="0" dirty="0" err="1" smtClean="0"/>
              <a:t>ClassRoom</a:t>
            </a:r>
            <a:r>
              <a:rPr kumimoji="1" lang="en-US" altLang="ko-KR" baseline="0" dirty="0" smtClean="0"/>
              <a:t>, JWT , Spring Security </a:t>
            </a:r>
            <a:r>
              <a:rPr kumimoji="1" lang="ko-KR" altLang="en-US" baseline="0" dirty="0" smtClean="0"/>
              <a:t>작업등을 하였습니다</a:t>
            </a:r>
            <a:r>
              <a:rPr kumimoji="1" lang="en-US" altLang="ko-KR" baseline="0" dirty="0" smtClean="0"/>
              <a:t>.</a:t>
            </a:r>
          </a:p>
          <a:p>
            <a:r>
              <a:rPr kumimoji="1" lang="en-US" altLang="ko-KR" baseline="0" dirty="0" smtClean="0"/>
              <a:t>3</a:t>
            </a:r>
            <a:r>
              <a:rPr kumimoji="1" lang="ko-KR" altLang="en-US" baseline="0" dirty="0" smtClean="0"/>
              <a:t>주차에는 실시간 강의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알림 기능을 구현했고 기능 테스트 및 프로젝트 배포를 하였습니다</a:t>
            </a:r>
            <a:r>
              <a:rPr kumimoji="1" lang="en-US" altLang="ko-KR" baseline="0" dirty="0" smtClean="0"/>
              <a:t>.</a:t>
            </a:r>
          </a:p>
          <a:p>
            <a:endParaRPr kumimoji="1" lang="en-US" altLang="en-US" baseline="0" dirty="0" smtClean="0"/>
          </a:p>
          <a:p>
            <a:r>
              <a:rPr kumimoji="1" lang="ko-KR" altLang="en-US" baseline="0" dirty="0" smtClean="0"/>
              <a:t>다음으로 시연 영상을 보여드리도록 하겠습니다</a:t>
            </a:r>
            <a:r>
              <a:rPr kumimoji="1" lang="en-US" altLang="ko-KR" baseline="0" dirty="0" smtClean="0"/>
              <a:t>.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15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710081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sz="700" dirty="0" smtClean="0">
              <a:solidFill>
                <a:srgbClr val="FF0000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16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545323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 smtClean="0"/>
              <a:t>마지막으로</a:t>
            </a:r>
            <a:r>
              <a:rPr kumimoji="1" lang="en-US" altLang="ko-KR" dirty="0" smtClean="0"/>
              <a:t> SSAFY</a:t>
            </a:r>
            <a:r>
              <a:rPr kumimoji="1" lang="en-US" altLang="ko-KR" baseline="0" dirty="0" smtClean="0"/>
              <a:t> NOTE</a:t>
            </a:r>
            <a:r>
              <a:rPr kumimoji="1" lang="ko-KR" altLang="en-US" baseline="0" dirty="0" smtClean="0"/>
              <a:t>의 기대효과를 말씀드리겠습니다</a:t>
            </a:r>
            <a:r>
              <a:rPr kumimoji="1" lang="en-US" altLang="ko-KR" baseline="0" dirty="0" smtClean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baseline="0" dirty="0" smtClean="0"/>
              <a:t>먼저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마크 다운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실시간 강의 등을 통해 강의간 필기의 효율을 높힐 수 있을 것이라고 생각합니다</a:t>
            </a:r>
            <a:r>
              <a:rPr kumimoji="1" lang="en-US" altLang="ko-KR" baseline="0" dirty="0" smtClean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baseline="0" dirty="0" smtClean="0"/>
              <a:t>또한 플립북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좋아요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공유기능을 통해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친구들과 즐겁게 공유하며 교육의 질을 크게 향상 시킬수있을것입니다</a:t>
            </a:r>
            <a:r>
              <a:rPr kumimoji="1" lang="en-US" altLang="ko-KR" baseline="0" dirty="0" smtClean="0"/>
              <a:t>.</a:t>
            </a:r>
            <a:endParaRPr lang="en-US" altLang="ko-KR" sz="1200" b="1" dirty="0" smtClean="0">
              <a:solidFill>
                <a:prstClr val="black">
                  <a:lumMod val="65000"/>
                  <a:lumOff val="3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1" baseline="0" dirty="0" smtClean="0">
              <a:solidFill>
                <a:prstClr val="black">
                  <a:lumMod val="65000"/>
                  <a:lumOff val="3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1" baseline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향후 개발 방향을 </a:t>
            </a:r>
            <a:r>
              <a:rPr lang="ko-KR" altLang="en-US" sz="1200" b="1" baseline="0" dirty="0" err="1" smtClean="0">
                <a:solidFill>
                  <a:prstClr val="black">
                    <a:lumMod val="65000"/>
                    <a:lumOff val="3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고려하였을때</a:t>
            </a:r>
            <a:r>
              <a:rPr lang="en-US" altLang="ko-KR" sz="1200" b="1" baseline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sz="1200" b="1" baseline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r>
              <a:rPr lang="en-US" altLang="ko-KR" sz="1200" b="1" baseline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 </a:t>
            </a:r>
            <a:r>
              <a:rPr lang="en-US" altLang="ko-KR" sz="1200" b="1" baseline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NOTE</a:t>
            </a:r>
            <a:r>
              <a:rPr lang="ko-KR" altLang="en-US" sz="1200" b="1" baseline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는 </a:t>
            </a:r>
            <a:r>
              <a:rPr lang="ko-KR" altLang="en-US" sz="1200" b="1" baseline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숙제를 관리하거나 혹은 수업을 할 경우 운영진들에게도 많은 도움이 될 수 있을것이라 생각합니다</a:t>
            </a:r>
            <a:r>
              <a:rPr lang="en-US" altLang="ko-KR" sz="1200" b="1" baseline="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1" baseline="0" dirty="0" smtClean="0">
              <a:solidFill>
                <a:prstClr val="black">
                  <a:lumMod val="65000"/>
                  <a:lumOff val="3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b="1" baseline="0" dirty="0" smtClean="0">
              <a:solidFill>
                <a:prstClr val="black">
                  <a:lumMod val="65000"/>
                  <a:lumOff val="3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17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8377607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 smtClean="0"/>
              <a:t>이상 발표를 마치겠습니다</a:t>
            </a:r>
            <a:r>
              <a:rPr kumimoji="1" lang="en-US" altLang="ko-KR" dirty="0" smtClean="0"/>
              <a:t>.</a:t>
            </a:r>
            <a:r>
              <a:rPr kumimoji="1" lang="ko-KR" altLang="en-US" baseline="0" dirty="0" smtClean="0"/>
              <a:t> </a:t>
            </a:r>
            <a:endParaRPr kumimoji="1" lang="en-US" altLang="ko-KR" baseline="0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dirty="0" err="1" smtClean="0"/>
              <a:t>Ssafy</a:t>
            </a:r>
            <a:r>
              <a:rPr kumimoji="1" lang="en-US" altLang="ko-KR" baseline="0" dirty="0" smtClean="0"/>
              <a:t> note</a:t>
            </a:r>
            <a:r>
              <a:rPr kumimoji="1" lang="ko-KR" altLang="en-US" baseline="0" dirty="0" smtClean="0"/>
              <a:t>는 언제나 여러분들의 효율적인 필기를 응원하겠습니다</a:t>
            </a:r>
            <a:r>
              <a:rPr kumimoji="1" lang="en-US" altLang="ko-KR" baseline="0" dirty="0" smtClean="0"/>
              <a:t>.</a:t>
            </a:r>
            <a:r>
              <a:rPr kumimoji="1" lang="ko-KR" altLang="en-US" baseline="0" dirty="0" smtClean="0"/>
              <a:t> </a:t>
            </a:r>
            <a:endParaRPr kumimoji="1" lang="en-US" altLang="ko-KR" baseline="0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baseline="0" dirty="0" smtClean="0"/>
              <a:t>감사합니다</a:t>
            </a:r>
            <a:r>
              <a:rPr kumimoji="1" lang="en-US" altLang="ko-KR" baseline="0" dirty="0" smtClean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18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88102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여러분 필기 잘 하시나요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 </a:t>
            </a:r>
            <a:r>
              <a:rPr lang="ko-KR" altLang="en-US" sz="1200" b="0" i="0" u="none" strike="no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유익한코더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팀은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ssafy2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기를 대상으로 설문 조사를 진행 하였고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</a:p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놀랍게도 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83%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교육생은 강의중 필기를 기피한다고 합니다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3683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그렇다면 왜 필기를 기피하게 되는것일까요</a:t>
            </a:r>
            <a:r>
              <a:rPr kumimoji="1" lang="en-US" altLang="ko-KR" dirty="0" smtClean="0"/>
              <a:t>?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이에 교육생 </a:t>
            </a:r>
            <a:r>
              <a:rPr kumimoji="1" lang="en-US" altLang="ko-KR" dirty="0" smtClean="0"/>
              <a:t>50%</a:t>
            </a:r>
            <a:r>
              <a:rPr kumimoji="1" lang="ko-KR" altLang="en-US" dirty="0" smtClean="0"/>
              <a:t>는 귀찮아서</a:t>
            </a:r>
            <a:r>
              <a:rPr kumimoji="1" lang="en-US" altLang="ko-KR" dirty="0" smtClean="0"/>
              <a:t>,</a:t>
            </a:r>
            <a:r>
              <a:rPr kumimoji="1" lang="ko-KR" altLang="en-US" baseline="0" dirty="0" smtClean="0"/>
              <a:t> </a:t>
            </a:r>
            <a:r>
              <a:rPr kumimoji="1" lang="en-US" altLang="ko-KR" baseline="0" dirty="0" smtClean="0"/>
              <a:t>33%</a:t>
            </a:r>
            <a:r>
              <a:rPr kumimoji="1" lang="ko-KR" altLang="en-US" baseline="0" dirty="0" smtClean="0"/>
              <a:t>는 </a:t>
            </a:r>
            <a:r>
              <a:rPr kumimoji="1" lang="ko-KR" altLang="en-US" baseline="0" dirty="0"/>
              <a:t>수업이 더 </a:t>
            </a:r>
            <a:r>
              <a:rPr kumimoji="1" lang="ko-KR" altLang="en-US" baseline="0" dirty="0" smtClean="0"/>
              <a:t>중요해서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</a:t>
            </a:r>
            <a:r>
              <a:rPr kumimoji="1" lang="en-US" altLang="ko-KR" baseline="0" dirty="0" smtClean="0"/>
              <a:t>10</a:t>
            </a:r>
            <a:r>
              <a:rPr kumimoji="1" lang="en-US" altLang="ko-KR" baseline="0" dirty="0"/>
              <a:t>%</a:t>
            </a:r>
            <a:r>
              <a:rPr kumimoji="1" lang="ko-KR" altLang="en-US" baseline="0" dirty="0"/>
              <a:t> 응답자가 실습 위주의 </a:t>
            </a:r>
            <a:r>
              <a:rPr kumimoji="1" lang="ko-KR" altLang="en-US" baseline="0" dirty="0" smtClean="0"/>
              <a:t>수업이라 필기를 기피하게 된다고 응답하였습니다</a:t>
            </a:r>
            <a:r>
              <a:rPr kumimoji="1" lang="en-US" altLang="ko-KR" baseline="0" dirty="0" smtClean="0"/>
              <a:t>.</a:t>
            </a:r>
          </a:p>
          <a:p>
            <a:r>
              <a:rPr kumimoji="1" lang="ko-KR" altLang="en-US" baseline="0" dirty="0" smtClean="0"/>
              <a:t>이같은 조사를 통해 저희 팀은 많은 교육생들이 강의 중 필기하는것에 불편함을 가지고 있다는 것을 알게 되었습니다</a:t>
            </a:r>
            <a:r>
              <a:rPr kumimoji="1" lang="en-US" altLang="ko-KR" baseline="0" dirty="0" smtClean="0"/>
              <a:t>.</a:t>
            </a:r>
          </a:p>
          <a:p>
            <a:r>
              <a:rPr kumimoji="1" lang="ko-KR" altLang="en-US" baseline="0" dirty="0" smtClean="0"/>
              <a:t>저희 유익한 </a:t>
            </a:r>
            <a:r>
              <a:rPr kumimoji="1" lang="ko-KR" altLang="en-US" baseline="0" dirty="0" err="1" smtClean="0"/>
              <a:t>코더는</a:t>
            </a:r>
            <a:r>
              <a:rPr kumimoji="1" lang="ko-KR" altLang="en-US" baseline="0" dirty="0" smtClean="0"/>
              <a:t> 이러한 교육생들의 귀찮음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불편함을 해소하여 교육의 질을 향상시키고자 본 프로젝트를 기획하게 되었습니다</a:t>
            </a:r>
            <a:r>
              <a:rPr kumimoji="1" lang="en-US" altLang="ko-KR" baseline="0" dirty="0" smtClean="0"/>
              <a:t>.</a:t>
            </a:r>
            <a:endParaRPr kumimoji="1" lang="en-US" altLang="ko-KR" baseline="0" dirty="0"/>
          </a:p>
          <a:p>
            <a:endParaRPr kumimoji="1" lang="en-US" altLang="ko-KR" baseline="0" dirty="0"/>
          </a:p>
          <a:p>
            <a:endParaRPr kumimoji="1" lang="en-US" altLang="ko-KR" baseline="0" dirty="0"/>
          </a:p>
          <a:p>
            <a:endParaRPr kumimoji="1" lang="en-US" altLang="ko-KR" baseline="0" dirty="0"/>
          </a:p>
          <a:p>
            <a:endParaRPr kumimoji="1" lang="en-US" altLang="ko-KR" baseline="0" dirty="0"/>
          </a:p>
          <a:p>
            <a:endParaRPr kumimoji="1"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6293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ko-KR" dirty="0"/>
              <a:t>SSAFY</a:t>
            </a:r>
            <a:r>
              <a:rPr kumimoji="1" lang="en-US" altLang="ko-KR" baseline="0" dirty="0"/>
              <a:t> NOTE</a:t>
            </a:r>
            <a:r>
              <a:rPr kumimoji="1" lang="ko-KR" altLang="en-US" baseline="0" dirty="0"/>
              <a:t> 발표 시작하겠습니다</a:t>
            </a:r>
            <a:r>
              <a:rPr kumimoji="1" lang="en-US" altLang="ko-KR" baseline="0" dirty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812556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발표 순서는 소개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세부기능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개발일정 및 시스템 아키텍처 기대효과 순으로 말씀드리겠습니다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kumimoji="1"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601001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>
                <a:latin typeface="Malgun Gothic" charset="-127"/>
                <a:ea typeface="Malgun Gothic" charset="-127"/>
                <a:cs typeface="Malgun Gothic" charset="-127"/>
              </a:rPr>
              <a:t>SSAFY NOTE</a:t>
            </a:r>
            <a:r>
              <a:rPr lang="ko-KR" altLang="en-US" dirty="0" smtClean="0">
                <a:latin typeface="Malgun Gothic" charset="-127"/>
                <a:ea typeface="Malgun Gothic" charset="-127"/>
                <a:cs typeface="Malgun Gothic" charset="-127"/>
              </a:rPr>
              <a:t>는 </a:t>
            </a:r>
            <a:r>
              <a:rPr lang="en-US" altLang="ko-KR" dirty="0" smtClean="0"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ko-KR" altLang="en-US" dirty="0" smtClean="0">
                <a:latin typeface="Malgun Gothic" charset="-127"/>
                <a:ea typeface="Malgun Gothic" charset="-127"/>
                <a:cs typeface="Malgun Gothic" charset="-127"/>
              </a:rPr>
              <a:t>의 친 환경적 슬로건 </a:t>
            </a:r>
            <a:r>
              <a:rPr lang="en-US" altLang="ko-KR" dirty="0" smtClean="0">
                <a:latin typeface="Malgun Gothic" charset="-127"/>
                <a:ea typeface="Malgun Gothic" charset="-127"/>
                <a:cs typeface="Malgun Gothic" charset="-127"/>
              </a:rPr>
              <a:t>‘</a:t>
            </a:r>
            <a:r>
              <a:rPr lang="ko-KR" altLang="en-US" dirty="0" smtClean="0">
                <a:latin typeface="Malgun Gothic" charset="-127"/>
                <a:ea typeface="Malgun Gothic" charset="-127"/>
                <a:cs typeface="Malgun Gothic" charset="-127"/>
              </a:rPr>
              <a:t>종이 없는 교실</a:t>
            </a:r>
            <a:r>
              <a:rPr lang="en-US" altLang="ko-KR" dirty="0" smtClean="0">
                <a:latin typeface="Malgun Gothic" charset="-127"/>
                <a:ea typeface="Malgun Gothic" charset="-127"/>
                <a:cs typeface="Malgun Gothic" charset="-127"/>
              </a:rPr>
              <a:t>’</a:t>
            </a:r>
            <a:r>
              <a:rPr lang="ko-KR" altLang="en-US" dirty="0" smtClean="0">
                <a:latin typeface="Malgun Gothic" charset="-127"/>
                <a:ea typeface="Malgun Gothic" charset="-127"/>
                <a:cs typeface="Malgun Gothic" charset="-127"/>
              </a:rPr>
              <a:t>을 따르며</a:t>
            </a:r>
            <a:r>
              <a:rPr lang="en-US" altLang="ko-KR" dirty="0" smtClean="0"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dirty="0" smtClean="0"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r>
              <a:rPr lang="en-US" altLang="ko-KR" dirty="0" smtClean="0"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ko-KR" altLang="en-US" dirty="0" smtClean="0">
                <a:latin typeface="Malgun Gothic" charset="-127"/>
                <a:ea typeface="Malgun Gothic" charset="-127"/>
                <a:cs typeface="Malgun Gothic" charset="-127"/>
              </a:rPr>
              <a:t> 교육생들에게 </a:t>
            </a:r>
            <a:r>
              <a:rPr lang="ko-KR" altLang="en-US" b="1" dirty="0" smtClean="0">
                <a:solidFill>
                  <a:srgbClr val="45ACA2"/>
                </a:solidFill>
                <a:latin typeface="Malgun Gothic" charset="-127"/>
                <a:ea typeface="Malgun Gothic" charset="-127"/>
                <a:cs typeface="Malgun Gothic" charset="-127"/>
              </a:rPr>
              <a:t>편리한 노트작성</a:t>
            </a:r>
            <a:r>
              <a:rPr lang="ko-KR" altLang="en-US" dirty="0" smtClean="0">
                <a:latin typeface="Malgun Gothic" charset="-127"/>
                <a:ea typeface="Malgun Gothic" charset="-127"/>
                <a:cs typeface="Malgun Gothic" charset="-127"/>
              </a:rPr>
              <a:t>을 도와주는 웹 서비스입니다</a:t>
            </a:r>
            <a:r>
              <a:rPr lang="en-US" altLang="ko-KR" dirty="0" smtClean="0">
                <a:latin typeface="Malgun Gothic" charset="-127"/>
                <a:ea typeface="Malgun Gothic" charset="-127"/>
                <a:cs typeface="Malgun Gothic" charset="-127"/>
              </a:rPr>
              <a:t>.</a:t>
            </a:r>
          </a:p>
          <a:p>
            <a:r>
              <a:rPr lang="en-US" altLang="ko-KR" dirty="0" smtClean="0">
                <a:latin typeface="Malgun Gothic" charset="-127"/>
                <a:ea typeface="Malgun Gothic" charset="-127"/>
                <a:cs typeface="Malgun Gothic" charset="-127"/>
              </a:rPr>
              <a:t>Editor,</a:t>
            </a:r>
            <a:r>
              <a:rPr lang="en-US" altLang="ko-KR" baseline="0" dirty="0" smtClean="0">
                <a:latin typeface="Malgun Gothic" charset="-127"/>
                <a:ea typeface="Malgun Gothic" charset="-127"/>
                <a:cs typeface="Malgun Gothic" charset="-127"/>
              </a:rPr>
              <a:t> Note, </a:t>
            </a:r>
            <a:r>
              <a:rPr lang="en-US" altLang="ko-KR" baseline="0" dirty="0" err="1" smtClean="0">
                <a:latin typeface="Malgun Gothic" charset="-127"/>
                <a:ea typeface="Malgun Gothic" charset="-127"/>
                <a:cs typeface="Malgun Gothic" charset="-127"/>
              </a:rPr>
              <a:t>ClassRoom</a:t>
            </a:r>
            <a:r>
              <a:rPr lang="en-US" altLang="ko-KR" baseline="0" dirty="0" smtClean="0">
                <a:latin typeface="Malgun Gothic" charset="-127"/>
                <a:ea typeface="Malgun Gothic" charset="-127"/>
                <a:cs typeface="Malgun Gothic" charset="-127"/>
              </a:rPr>
              <a:t>, </a:t>
            </a:r>
            <a:r>
              <a:rPr lang="ko-KR" altLang="en-US" baseline="0" dirty="0" smtClean="0">
                <a:latin typeface="Malgun Gothic" charset="-127"/>
                <a:ea typeface="Malgun Gothic" charset="-127"/>
                <a:cs typeface="Malgun Gothic" charset="-127"/>
              </a:rPr>
              <a:t>부가기능 등 크게 </a:t>
            </a:r>
            <a:r>
              <a:rPr lang="en-US" altLang="ko-KR" baseline="0" dirty="0" smtClean="0">
                <a:latin typeface="Malgun Gothic" charset="-127"/>
                <a:ea typeface="Malgun Gothic" charset="-127"/>
                <a:cs typeface="Malgun Gothic" charset="-127"/>
              </a:rPr>
              <a:t>4</a:t>
            </a:r>
            <a:r>
              <a:rPr lang="ko-KR" altLang="en-US" baseline="0" dirty="0" smtClean="0">
                <a:latin typeface="Malgun Gothic" charset="-127"/>
                <a:ea typeface="Malgun Gothic" charset="-127"/>
                <a:cs typeface="Malgun Gothic" charset="-127"/>
              </a:rPr>
              <a:t>가지의 기능을 서비스하며</a:t>
            </a:r>
            <a:r>
              <a:rPr lang="en-US" altLang="ko-KR" baseline="0" dirty="0" smtClean="0"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baseline="0" dirty="0" smtClean="0">
                <a:latin typeface="Malgun Gothic" charset="-127"/>
                <a:ea typeface="Malgun Gothic" charset="-127"/>
                <a:cs typeface="Malgun Gothic" charset="-127"/>
              </a:rPr>
              <a:t> 상세 내용은 다음 슬라이드에 서 말씀드리도록 하겠습니다</a:t>
            </a:r>
            <a:r>
              <a:rPr lang="en-US" altLang="ko-KR" baseline="0" dirty="0" smtClean="0">
                <a:latin typeface="Malgun Gothic" charset="-127"/>
                <a:ea typeface="Malgun Gothic" charset="-127"/>
                <a:cs typeface="Malgun Gothic" charset="-127"/>
              </a:rPr>
              <a:t>.</a:t>
            </a:r>
            <a:endParaRPr lang="en-US" altLang="ko-KR" dirty="0" smtClean="0"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4107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먼저 </a:t>
            </a:r>
            <a:r>
              <a:rPr kumimoji="1" lang="en-US" altLang="ko-KR" dirty="0" smtClean="0"/>
              <a:t>Editor</a:t>
            </a:r>
            <a:r>
              <a:rPr kumimoji="1" lang="ko-KR" altLang="en-US" dirty="0" smtClean="0"/>
              <a:t>입니다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SSAFY NOTE Editor</a:t>
            </a:r>
            <a:r>
              <a:rPr kumimoji="1" lang="ko-KR" altLang="en-US" dirty="0" smtClean="0"/>
              <a:t>는 교육생의</a:t>
            </a:r>
            <a:r>
              <a:rPr kumimoji="1" lang="ko-KR" altLang="en-US" baseline="0" dirty="0" smtClean="0"/>
              <a:t> 손쉬운 필기를 위해 마크다운 형식을 지원합니다</a:t>
            </a:r>
            <a:r>
              <a:rPr kumimoji="1" lang="en-US" altLang="ko-KR" baseline="0" dirty="0" smtClean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baseline="0" dirty="0" smtClean="0"/>
              <a:t>필기 뿐만 아니라 알고리즘 문제 풀이 작성을 도와주는 템플릿과</a:t>
            </a:r>
            <a:r>
              <a:rPr kumimoji="1" lang="en-US" altLang="ko-KR" baseline="0" dirty="0" smtClean="0"/>
              <a:t> PC</a:t>
            </a:r>
            <a:r>
              <a:rPr kumimoji="1" lang="ko-KR" altLang="en-US" baseline="0" dirty="0" smtClean="0"/>
              <a:t>에 있는 이미지를 </a:t>
            </a:r>
            <a:r>
              <a:rPr kumimoji="1" lang="en-US" altLang="ko-KR" baseline="0" dirty="0" smtClean="0"/>
              <a:t>URL</a:t>
            </a:r>
            <a:r>
              <a:rPr kumimoji="1" lang="ko-KR" altLang="en-US" baseline="0" dirty="0" smtClean="0"/>
              <a:t>주소로 변환시켜주는 </a:t>
            </a:r>
            <a:r>
              <a:rPr kumimoji="1" lang="en-US" altLang="ko-KR" baseline="0" dirty="0" smtClean="0"/>
              <a:t>URL </a:t>
            </a:r>
            <a:r>
              <a:rPr kumimoji="1" lang="ko-KR" altLang="en-US" baseline="0" dirty="0" smtClean="0"/>
              <a:t>변환 기능도 제공합니다</a:t>
            </a:r>
            <a:r>
              <a:rPr kumimoji="1" lang="en-US" altLang="ko-KR" baseline="0" dirty="0" smtClean="0"/>
              <a:t>.</a:t>
            </a:r>
          </a:p>
          <a:p>
            <a:endParaRPr kumimoji="1" lang="en-US" altLang="ko-KR" baseline="0" dirty="0" smtClean="0"/>
          </a:p>
          <a:p>
            <a:endParaRPr kumimoji="1" lang="en-US" altLang="ko-KR" baseline="0" dirty="0" smtClean="0"/>
          </a:p>
          <a:p>
            <a:endParaRPr kumimoji="1" lang="en-US" altLang="ko-KR" baseline="0" dirty="0" smtClean="0"/>
          </a:p>
          <a:p>
            <a:endParaRPr kumimoji="1"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0033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baseline="0" dirty="0" smtClean="0"/>
              <a:t>해시 태그 추천 기능은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작성된 노트 내용을 분석해 교육생에게 노트에서 가장 중요한 </a:t>
            </a:r>
            <a:r>
              <a:rPr kumimoji="1" lang="en-US" altLang="ko-KR" baseline="0" dirty="0" smtClean="0"/>
              <a:t>keyword</a:t>
            </a:r>
            <a:r>
              <a:rPr kumimoji="1" lang="ko-KR" altLang="en-US" baseline="0" dirty="0" smtClean="0"/>
              <a:t>를 추천해주는 기능입니다</a:t>
            </a:r>
            <a:r>
              <a:rPr kumimoji="1" lang="en-US" altLang="ko-KR" baseline="0" dirty="0" smtClean="0"/>
              <a:t>.</a:t>
            </a:r>
          </a:p>
          <a:p>
            <a:r>
              <a:rPr kumimoji="1" lang="ko-KR" altLang="en-US" baseline="0" dirty="0" smtClean="0"/>
              <a:t>이러한 해시태그를 사용하여 교육생들이 보다 손쉽게 요약 할 수 있도록 개발하였습니다</a:t>
            </a:r>
            <a:r>
              <a:rPr kumimoji="1"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258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다음으로 </a:t>
            </a:r>
            <a:r>
              <a:rPr kumimoji="1" lang="en-US" altLang="ko-KR" dirty="0" smtClean="0"/>
              <a:t>Note</a:t>
            </a:r>
            <a:r>
              <a:rPr kumimoji="1" lang="ko-KR" altLang="en-US" dirty="0" smtClean="0"/>
              <a:t> 기능입니다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노트를 작성하며</a:t>
            </a:r>
            <a:r>
              <a:rPr kumimoji="1" lang="ko-KR" altLang="en-US" baseline="0" dirty="0" smtClean="0"/>
              <a:t> 교육생들에게 재미를 주기 위해 노트를 책 형식으로 볼 수 있는 </a:t>
            </a:r>
            <a:r>
              <a:rPr kumimoji="1" lang="ko-KR" altLang="en-US" baseline="0" dirty="0" err="1" smtClean="0"/>
              <a:t>플립북</a:t>
            </a:r>
            <a:r>
              <a:rPr kumimoji="1" lang="ko-KR" altLang="en-US" baseline="0" dirty="0" smtClean="0"/>
              <a:t> 기능과</a:t>
            </a:r>
            <a:endParaRPr kumimoji="1" lang="en-US" altLang="ko-KR" baseline="0" dirty="0" smtClean="0"/>
          </a:p>
          <a:p>
            <a:r>
              <a:rPr kumimoji="1" lang="ko-KR" altLang="en-US" baseline="0" dirty="0" smtClean="0"/>
              <a:t>교수님과 친구들의 노트를 가져와 취향대로 수정할 수 있는 스크랩 기능을 지원합니다</a:t>
            </a:r>
            <a:r>
              <a:rPr kumimoji="1" lang="en-US" altLang="ko-KR" baseline="0" dirty="0" smtClean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baseline="0" dirty="0" smtClean="0"/>
              <a:t>이러한 노트들은 </a:t>
            </a:r>
            <a:r>
              <a:rPr kumimoji="1" lang="en-US" altLang="ko-KR" baseline="0" dirty="0" smtClean="0"/>
              <a:t>doc</a:t>
            </a:r>
            <a:r>
              <a:rPr kumimoji="1" lang="ko-KR" altLang="en-US" baseline="0" dirty="0" smtClean="0"/>
              <a:t>파일로 다운로드가 가능하며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웹 사이트 외부에서도 노트를 손쉽게 보관 할 수 있도록 만들었습니다</a:t>
            </a:r>
            <a:r>
              <a:rPr kumimoji="1" lang="en-US" altLang="ko-KR" baseline="0" dirty="0" smtClean="0"/>
              <a:t>.</a:t>
            </a:r>
          </a:p>
          <a:p>
            <a:endParaRPr kumimoji="1" lang="en-US" altLang="ko-KR" baseline="0" dirty="0" smtClean="0"/>
          </a:p>
          <a:p>
            <a:endParaRPr kumimoji="1" lang="en-US" altLang="ko-KR" baseline="0" dirty="0" smtClean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93293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410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813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654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9959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42536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611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5116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141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64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134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943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2020. 3. 31.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587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hyperlink" Target="https://i02b205.p.ssafy.io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13730" y="251750"/>
            <a:ext cx="11772000" cy="6408000"/>
          </a:xfrm>
          <a:prstGeom prst="roundRect">
            <a:avLst>
              <a:gd name="adj" fmla="val 5051"/>
            </a:avLst>
          </a:prstGeom>
          <a:solidFill>
            <a:schemeClr val="bg1"/>
          </a:solidFill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327580" y="366553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995" y="2082001"/>
            <a:ext cx="4603469" cy="2342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89309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모서리가 둥근 직사각형 124"/>
          <p:cNvSpPr/>
          <p:nvPr/>
        </p:nvSpPr>
        <p:spPr>
          <a:xfrm>
            <a:off x="6990456" y="1657160"/>
            <a:ext cx="1395262" cy="360000"/>
          </a:xfrm>
          <a:prstGeom prst="roundRect">
            <a:avLst/>
          </a:prstGeom>
          <a:solidFill>
            <a:srgbClr val="1A73DE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Note</a:t>
            </a:r>
            <a:endParaRPr lang="ko-KR" altLang="en-US" sz="16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30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159" y="2381446"/>
            <a:ext cx="6019892" cy="3374379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9025AAA0-A9A0-3745-88C5-30BAD680CA5D}"/>
              </a:ext>
            </a:extLst>
          </p:cNvPr>
          <p:cNvSpPr/>
          <p:nvPr/>
        </p:nvSpPr>
        <p:spPr>
          <a:xfrm>
            <a:off x="670733" y="374643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Malgun Gothic" charset="-127"/>
                <a:ea typeface="Malgun Gothic" charset="-127"/>
                <a:cs typeface="Malgun Gothic" charset="-127"/>
              </a:rPr>
              <a:t>세부 기능</a:t>
            </a:r>
            <a:endParaRPr lang="en-US" altLang="ko-KR" sz="3200" b="1" kern="0" dirty="0">
              <a:solidFill>
                <a:srgbClr val="44546A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4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AF5D6C55-AF94-4E40-97CA-4B30A590C198}"/>
              </a:ext>
            </a:extLst>
          </p:cNvPr>
          <p:cNvSpPr/>
          <p:nvPr/>
        </p:nvSpPr>
        <p:spPr>
          <a:xfrm>
            <a:off x="670733" y="922881"/>
            <a:ext cx="3482043" cy="3370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25" name="직선 연결선 45"/>
          <p:cNvCxnSpPr/>
          <p:nvPr/>
        </p:nvCxnSpPr>
        <p:spPr>
          <a:xfrm flipH="1">
            <a:off x="6994240" y="2353463"/>
            <a:ext cx="567" cy="742533"/>
          </a:xfrm>
          <a:prstGeom prst="line">
            <a:avLst/>
          </a:prstGeom>
          <a:ln w="28575">
            <a:solidFill>
              <a:srgbClr val="1A73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>
          <a:xfrm>
            <a:off x="7045040" y="2280618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플립 북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err="1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Turn.js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이용해 플립 북 형식으로 필기를 노트처럼 재미있게 보기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27" name="직선 연결선 49"/>
          <p:cNvCxnSpPr/>
          <p:nvPr/>
        </p:nvCxnSpPr>
        <p:spPr>
          <a:xfrm flipH="1">
            <a:off x="6990456" y="4358889"/>
            <a:ext cx="567" cy="742533"/>
          </a:xfrm>
          <a:prstGeom prst="line">
            <a:avLst/>
          </a:prstGeom>
          <a:ln w="28575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/>
          <p:cNvSpPr/>
          <p:nvPr/>
        </p:nvSpPr>
        <p:spPr>
          <a:xfrm>
            <a:off x="7041256" y="4286044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다운로드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err="1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Flexmark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이용하여 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.md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을 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.</a:t>
            </a:r>
            <a:r>
              <a:rPr lang="en-US" altLang="ko-KR" sz="1050" dirty="0" err="1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docx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파일로 변환 후 작성된 노트들을 </a:t>
            </a:r>
            <a:r>
              <a:rPr lang="en-US" altLang="ko-KR" sz="1050" dirty="0" err="1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d</a:t>
            </a:r>
            <a:r>
              <a:rPr lang="en-US" altLang="ko-KR" sz="1050" dirty="0" err="1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ocx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파일로 다운로드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29" name="직선 연결선 47"/>
          <p:cNvCxnSpPr/>
          <p:nvPr/>
        </p:nvCxnSpPr>
        <p:spPr>
          <a:xfrm flipH="1">
            <a:off x="6990456" y="3389066"/>
            <a:ext cx="567" cy="742533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/>
          <p:cNvSpPr/>
          <p:nvPr/>
        </p:nvSpPr>
        <p:spPr>
          <a:xfrm>
            <a:off x="7041256" y="3316221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스크랩</a:t>
            </a:r>
            <a:endParaRPr lang="en-US" altLang="ko-KR" sz="1400" b="1" dirty="0" smtClean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교수님과 친구들의 노트를 가져와</a:t>
            </a:r>
            <a:r>
              <a:rPr lang="en-US" altLang="ko-KR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자신의 취향대로 수정</a:t>
            </a:r>
            <a:r>
              <a:rPr lang="en-US" altLang="ko-KR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및 저장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32" name="직선 연결선 47"/>
          <p:cNvCxnSpPr/>
          <p:nvPr/>
        </p:nvCxnSpPr>
        <p:spPr>
          <a:xfrm flipH="1">
            <a:off x="6990456" y="5413870"/>
            <a:ext cx="567" cy="74253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/>
          <p:cNvSpPr/>
          <p:nvPr/>
        </p:nvSpPr>
        <p:spPr>
          <a:xfrm>
            <a:off x="7041256" y="5341025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내 노트 </a:t>
            </a: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</a:t>
            </a: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공유 노트 보기</a:t>
            </a:r>
            <a:endParaRPr lang="en-US" altLang="ko-KR" sz="1400" b="1" dirty="0" smtClean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내가 작성한 노트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공유 노트를 </a:t>
            </a:r>
            <a:r>
              <a:rPr lang="ko-KR" altLang="en-US" sz="1050" dirty="0" err="1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작성기간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카테고리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작성자 등으로 손쉽게 찾고 보기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7397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" name="직선 연결선 45"/>
          <p:cNvCxnSpPr/>
          <p:nvPr/>
        </p:nvCxnSpPr>
        <p:spPr>
          <a:xfrm flipH="1">
            <a:off x="6994240" y="2353463"/>
            <a:ext cx="567" cy="742533"/>
          </a:xfrm>
          <a:prstGeom prst="line">
            <a:avLst/>
          </a:prstGeom>
          <a:ln w="28575">
            <a:solidFill>
              <a:srgbClr val="1A73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/>
          <p:cNvSpPr/>
          <p:nvPr/>
        </p:nvSpPr>
        <p:spPr>
          <a:xfrm>
            <a:off x="7041255" y="5225850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좋아요 </a:t>
            </a: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</a:t>
            </a: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공유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마음에 드는 노트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(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교수님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친구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)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좋아요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공유하여 교육 증진</a:t>
            </a:r>
            <a:endParaRPr lang="en-US" altLang="ko-KR" sz="1050" dirty="0" smtClean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13" name="직선 연결선 47"/>
          <p:cNvCxnSpPr/>
          <p:nvPr/>
        </p:nvCxnSpPr>
        <p:spPr>
          <a:xfrm flipH="1">
            <a:off x="6992348" y="3847244"/>
            <a:ext cx="567" cy="74253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직사각형 113"/>
          <p:cNvSpPr/>
          <p:nvPr/>
        </p:nvSpPr>
        <p:spPr>
          <a:xfrm>
            <a:off x="7043148" y="3774399"/>
            <a:ext cx="4341132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파일트리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Multipart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사용하여 교육 중 필요한 파일을 업로드하여 손쉽게 공유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15" name="직선 연결선 49"/>
          <p:cNvCxnSpPr/>
          <p:nvPr/>
        </p:nvCxnSpPr>
        <p:spPr>
          <a:xfrm flipH="1">
            <a:off x="6990456" y="5341025"/>
            <a:ext cx="567" cy="742533"/>
          </a:xfrm>
          <a:prstGeom prst="line">
            <a:avLst/>
          </a:prstGeom>
          <a:ln w="28575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직사각형 115"/>
          <p:cNvSpPr/>
          <p:nvPr/>
        </p:nvSpPr>
        <p:spPr>
          <a:xfrm>
            <a:off x="7041256" y="5268180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6990456" y="1657160"/>
            <a:ext cx="1395262" cy="360000"/>
          </a:xfrm>
          <a:prstGeom prst="roundRect">
            <a:avLst/>
          </a:prstGeom>
          <a:solidFill>
            <a:srgbClr val="1A73DE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Classroom</a:t>
            </a:r>
            <a:endParaRPr lang="ko-KR" altLang="en-US" sz="16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30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7041254" y="2334943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실시간 강의</a:t>
            </a:r>
            <a:endParaRPr lang="en-US" altLang="ko-KR" sz="1400" b="1" dirty="0" smtClean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웹 소켓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(Stomp)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을 이용한 실시간 강의로 강의와 필기를 동시에 가능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3159" y="2362770"/>
            <a:ext cx="5958729" cy="3518199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9025AAA0-A9A0-3745-88C5-30BAD680CA5D}"/>
              </a:ext>
            </a:extLst>
          </p:cNvPr>
          <p:cNvSpPr/>
          <p:nvPr/>
        </p:nvSpPr>
        <p:spPr>
          <a:xfrm>
            <a:off x="670733" y="374643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Malgun Gothic" charset="-127"/>
                <a:ea typeface="Malgun Gothic" charset="-127"/>
                <a:cs typeface="Malgun Gothic" charset="-127"/>
              </a:rPr>
              <a:t>세부 기능</a:t>
            </a:r>
            <a:endParaRPr lang="en-US" altLang="ko-KR" sz="3200" b="1" kern="0" dirty="0">
              <a:solidFill>
                <a:srgbClr val="44546A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5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AF5D6C55-AF94-4E40-97CA-4B30A590C198}"/>
              </a:ext>
            </a:extLst>
          </p:cNvPr>
          <p:cNvSpPr/>
          <p:nvPr/>
        </p:nvSpPr>
        <p:spPr>
          <a:xfrm>
            <a:off x="670733" y="922881"/>
            <a:ext cx="3482043" cy="3370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812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" name="직선 연결선 45"/>
          <p:cNvCxnSpPr/>
          <p:nvPr/>
        </p:nvCxnSpPr>
        <p:spPr>
          <a:xfrm flipH="1">
            <a:off x="6994240" y="2353463"/>
            <a:ext cx="567" cy="742533"/>
          </a:xfrm>
          <a:prstGeom prst="line">
            <a:avLst/>
          </a:prstGeom>
          <a:ln w="28575">
            <a:solidFill>
              <a:srgbClr val="1A73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/>
          <p:cNvSpPr/>
          <p:nvPr/>
        </p:nvSpPr>
        <p:spPr>
          <a:xfrm>
            <a:off x="7041255" y="5268180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좋아요 </a:t>
            </a: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</a:t>
            </a: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공유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마음에 드는 노트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(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교수님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친구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)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좋아요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공유하여 교육 증진</a:t>
            </a:r>
            <a:endParaRPr lang="en-US" altLang="ko-KR" sz="1050" dirty="0" smtClean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13" name="직선 연결선 47"/>
          <p:cNvCxnSpPr/>
          <p:nvPr/>
        </p:nvCxnSpPr>
        <p:spPr>
          <a:xfrm flipH="1">
            <a:off x="6992348" y="3847244"/>
            <a:ext cx="567" cy="74253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직사각형 113"/>
          <p:cNvSpPr/>
          <p:nvPr/>
        </p:nvSpPr>
        <p:spPr>
          <a:xfrm>
            <a:off x="7043148" y="3774399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파일트리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교육 중 필요한 파일을 업로드하여 손쉽게 공유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15" name="직선 연결선 49"/>
          <p:cNvCxnSpPr/>
          <p:nvPr/>
        </p:nvCxnSpPr>
        <p:spPr>
          <a:xfrm flipH="1">
            <a:off x="6990456" y="5341025"/>
            <a:ext cx="567" cy="742533"/>
          </a:xfrm>
          <a:prstGeom prst="line">
            <a:avLst/>
          </a:prstGeom>
          <a:ln w="28575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직사각형 115"/>
          <p:cNvSpPr/>
          <p:nvPr/>
        </p:nvSpPr>
        <p:spPr>
          <a:xfrm>
            <a:off x="7041256" y="5268180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6990456" y="1657160"/>
            <a:ext cx="1395262" cy="360000"/>
          </a:xfrm>
          <a:prstGeom prst="roundRect">
            <a:avLst/>
          </a:prstGeom>
          <a:solidFill>
            <a:srgbClr val="1A73DE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Classroom</a:t>
            </a:r>
            <a:endParaRPr lang="ko-KR" altLang="en-US" sz="16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30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직사각형 12"/>
          <p:cNvSpPr/>
          <p:nvPr/>
        </p:nvSpPr>
        <p:spPr>
          <a:xfrm>
            <a:off x="7055134" y="2280618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실시간 강의</a:t>
            </a:r>
            <a:endParaRPr lang="en-US" altLang="ko-KR" sz="1400" b="1" dirty="0" smtClean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웹 소켓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(Stomp)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을 이용한 실시간 강의로 강의와 필기를 동시에 가능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59" y="2383749"/>
            <a:ext cx="6010348" cy="333855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9025AAA0-A9A0-3745-88C5-30BAD680CA5D}"/>
              </a:ext>
            </a:extLst>
          </p:cNvPr>
          <p:cNvSpPr/>
          <p:nvPr/>
        </p:nvSpPr>
        <p:spPr>
          <a:xfrm>
            <a:off x="670733" y="374643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Malgun Gothic" charset="-127"/>
                <a:ea typeface="Malgun Gothic" charset="-127"/>
                <a:cs typeface="Malgun Gothic" charset="-127"/>
              </a:rPr>
              <a:t>세부 기능</a:t>
            </a:r>
            <a:endParaRPr lang="en-US" altLang="ko-KR" sz="3200" b="1" kern="0" dirty="0">
              <a:solidFill>
                <a:srgbClr val="44546A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6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>
            <a:extLst>
              <a:ext uri="{FF2B5EF4-FFF2-40B4-BE49-F238E27FC236}">
                <a16:creationId xmlns="" xmlns:a16="http://schemas.microsoft.com/office/drawing/2014/main" id="{AF5D6C55-AF94-4E40-97CA-4B30A590C198}"/>
              </a:ext>
            </a:extLst>
          </p:cNvPr>
          <p:cNvSpPr/>
          <p:nvPr/>
        </p:nvSpPr>
        <p:spPr>
          <a:xfrm>
            <a:off x="670733" y="922881"/>
            <a:ext cx="3482043" cy="3370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3088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" name="직선 연결선 45"/>
          <p:cNvCxnSpPr/>
          <p:nvPr/>
        </p:nvCxnSpPr>
        <p:spPr>
          <a:xfrm flipH="1">
            <a:off x="6994240" y="2353463"/>
            <a:ext cx="567" cy="742533"/>
          </a:xfrm>
          <a:prstGeom prst="line">
            <a:avLst/>
          </a:prstGeom>
          <a:ln w="28575">
            <a:solidFill>
              <a:srgbClr val="1A73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/>
          <p:cNvSpPr/>
          <p:nvPr/>
        </p:nvSpPr>
        <p:spPr>
          <a:xfrm>
            <a:off x="7045040" y="2280618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소셜 로그인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err="1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Github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을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이용하여 편리하게 로그인하고 사용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13" name="직선 연결선 47"/>
          <p:cNvCxnSpPr/>
          <p:nvPr/>
        </p:nvCxnSpPr>
        <p:spPr>
          <a:xfrm flipH="1">
            <a:off x="6992348" y="3847244"/>
            <a:ext cx="567" cy="74253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직사각형 113"/>
          <p:cNvSpPr/>
          <p:nvPr/>
        </p:nvSpPr>
        <p:spPr>
          <a:xfrm>
            <a:off x="7043148" y="3774399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실시간 </a:t>
            </a:r>
            <a:r>
              <a:rPr lang="ko-KR" altLang="en-US" sz="1400" b="1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알람</a:t>
            </a:r>
            <a:endParaRPr lang="en-US" altLang="ko-KR" sz="1050" dirty="0" smtClean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FCM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을 이용한 알람을 통해 강의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좋아요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공유를 실시간으로 확인하고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히스토리 내역을 볼 수 있음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15" name="직선 연결선 49"/>
          <p:cNvCxnSpPr/>
          <p:nvPr/>
        </p:nvCxnSpPr>
        <p:spPr>
          <a:xfrm flipH="1">
            <a:off x="6990456" y="5341025"/>
            <a:ext cx="567" cy="742533"/>
          </a:xfrm>
          <a:prstGeom prst="line">
            <a:avLst/>
          </a:prstGeom>
          <a:ln w="28575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직사각형 115"/>
          <p:cNvSpPr/>
          <p:nvPr/>
        </p:nvSpPr>
        <p:spPr>
          <a:xfrm>
            <a:off x="7041256" y="5268180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Slack</a:t>
            </a: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알람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프로님들을 위한 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Slack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알람 연동기능 제공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6990456" y="1657160"/>
            <a:ext cx="1395262" cy="360000"/>
          </a:xfrm>
          <a:prstGeom prst="roundRect">
            <a:avLst/>
          </a:prstGeom>
          <a:solidFill>
            <a:srgbClr val="1A73DE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부가 기능</a:t>
            </a:r>
            <a:endParaRPr lang="ko-KR" altLang="en-US" sz="16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30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85" b="81281"/>
          <a:stretch/>
        </p:blipFill>
        <p:spPr>
          <a:xfrm>
            <a:off x="775503" y="2353463"/>
            <a:ext cx="5956725" cy="1524056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9025AAA0-A9A0-3745-88C5-30BAD680CA5D}"/>
              </a:ext>
            </a:extLst>
          </p:cNvPr>
          <p:cNvSpPr/>
          <p:nvPr/>
        </p:nvSpPr>
        <p:spPr>
          <a:xfrm>
            <a:off x="670733" y="374643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Malgun Gothic" charset="-127"/>
                <a:ea typeface="Malgun Gothic" charset="-127"/>
                <a:cs typeface="Malgun Gothic" charset="-127"/>
              </a:rPr>
              <a:t>세부 기능</a:t>
            </a:r>
            <a:endParaRPr lang="en-US" altLang="ko-KR" sz="3200" b="1" kern="0" dirty="0">
              <a:solidFill>
                <a:srgbClr val="44546A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5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AF5D6C55-AF94-4E40-97CA-4B30A590C198}"/>
              </a:ext>
            </a:extLst>
          </p:cNvPr>
          <p:cNvSpPr/>
          <p:nvPr/>
        </p:nvSpPr>
        <p:spPr>
          <a:xfrm>
            <a:off x="670733" y="922881"/>
            <a:ext cx="3482043" cy="3370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3" r="261" b="62599"/>
          <a:stretch/>
        </p:blipFill>
        <p:spPr>
          <a:xfrm>
            <a:off x="723159" y="4632107"/>
            <a:ext cx="6013307" cy="151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29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2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="" xmlns:a16="http://schemas.microsoft.com/office/drawing/2014/main" id="{9025AAA0-A9A0-3745-88C5-30BAD680CA5D}"/>
              </a:ext>
            </a:extLst>
          </p:cNvPr>
          <p:cNvSpPr/>
          <p:nvPr/>
        </p:nvSpPr>
        <p:spPr>
          <a:xfrm>
            <a:off x="670733" y="374643"/>
            <a:ext cx="17459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+mj-lt"/>
                <a:ea typeface="Apple SD Gothic Neo" charset="-127"/>
              </a:rPr>
              <a:t>개발 </a:t>
            </a:r>
            <a:r>
              <a:rPr lang="ko-KR" altLang="en-US" sz="3200" b="1" kern="0" dirty="0" smtClean="0">
                <a:solidFill>
                  <a:srgbClr val="44546A"/>
                </a:solidFill>
                <a:latin typeface="+mj-lt"/>
                <a:ea typeface="Apple SD Gothic Neo" charset="-127"/>
              </a:rPr>
              <a:t>일정</a:t>
            </a:r>
            <a:endParaRPr lang="en-US" altLang="ko-KR" sz="3200" b="1" kern="0" dirty="0">
              <a:solidFill>
                <a:srgbClr val="44546A"/>
              </a:solidFill>
              <a:latin typeface="+mj-lt"/>
              <a:ea typeface="Apple SD Gothic Neo" charset="-127"/>
            </a:endParaRPr>
          </a:p>
        </p:txBody>
      </p:sp>
      <p:cxnSp>
        <p:nvCxnSpPr>
          <p:cNvPr id="30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AF5D6C55-AF94-4E40-97CA-4B30A590C198}"/>
              </a:ext>
            </a:extLst>
          </p:cNvPr>
          <p:cNvSpPr/>
          <p:nvPr/>
        </p:nvSpPr>
        <p:spPr>
          <a:xfrm>
            <a:off x="658711" y="915492"/>
            <a:ext cx="3486340" cy="3336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+mj-lt"/>
              <a:ea typeface="Apple SD Gothic Neo" charset="-127"/>
              <a:cs typeface="Apple SD Gothic Neo" charset="-127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="" xmlns:a16="http://schemas.microsoft.com/office/drawing/2014/main" id="{3D486BDA-9638-904A-8D53-A36F86778B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159218"/>
              </p:ext>
            </p:extLst>
          </p:nvPr>
        </p:nvGraphicFramePr>
        <p:xfrm>
          <a:off x="1476164" y="2080808"/>
          <a:ext cx="4588724" cy="37253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553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5553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655532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65553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655532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655532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655532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</a:tblGrid>
              <a:tr h="532199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&lt;          February          &gt;</a:t>
                      </a:r>
                      <a:endParaRPr lang="ko-KR" altLang="en-US" sz="18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SUN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MON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TUE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WED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THU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FRI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SAT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3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5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6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7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8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9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10</a:t>
                      </a: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11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12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13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14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15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16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17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18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19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20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21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22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23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24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25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26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27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28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29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="" xmlns:a16="http://schemas.microsoft.com/office/drawing/2014/main" id="{12AB775A-150F-734E-96B2-56F62C1608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5889353"/>
              </p:ext>
            </p:extLst>
          </p:nvPr>
        </p:nvGraphicFramePr>
        <p:xfrm>
          <a:off x="2236327" y="4738865"/>
          <a:ext cx="3091047" cy="533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9104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3556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38100" cap="flat" cmpd="sng" algn="ctr">
                      <a:solidFill>
                        <a:srgbClr val="FF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7000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="" xmlns:a16="http://schemas.microsoft.com/office/drawing/2014/main" id="{BEF8FBE8-F46C-6641-81A6-0DCE3B47FB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5972820"/>
              </p:ext>
            </p:extLst>
          </p:nvPr>
        </p:nvGraphicFramePr>
        <p:xfrm>
          <a:off x="2186095" y="3676726"/>
          <a:ext cx="3878793" cy="533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7879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3556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38100" cap="flat" cmpd="sng" algn="ctr">
                      <a:solidFill>
                        <a:srgbClr val="1A73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>
                        <a:alpha val="17000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="" xmlns:a16="http://schemas.microsoft.com/office/drawing/2014/main" id="{8CCEE6B3-5D51-F14A-92F9-27F5B6828F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249820"/>
              </p:ext>
            </p:extLst>
          </p:nvPr>
        </p:nvGraphicFramePr>
        <p:xfrm>
          <a:off x="2236328" y="4210282"/>
          <a:ext cx="3800977" cy="533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0097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3556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381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7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8" name="표 17">
            <a:extLst>
              <a:ext uri="{FF2B5EF4-FFF2-40B4-BE49-F238E27FC236}">
                <a16:creationId xmlns="" xmlns:a16="http://schemas.microsoft.com/office/drawing/2014/main" id="{C733619E-A2D8-0341-A93A-396CB25199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549687"/>
              </p:ext>
            </p:extLst>
          </p:nvPr>
        </p:nvGraphicFramePr>
        <p:xfrm>
          <a:off x="1471137" y="4210282"/>
          <a:ext cx="714958" cy="533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95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3556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A73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>
                        <a:alpha val="17000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9" name="표 18">
            <a:extLst>
              <a:ext uri="{FF2B5EF4-FFF2-40B4-BE49-F238E27FC236}">
                <a16:creationId xmlns="" xmlns:a16="http://schemas.microsoft.com/office/drawing/2014/main" id="{D1B26E99-C084-EB49-8788-94EB2A95DF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1597591"/>
              </p:ext>
            </p:extLst>
          </p:nvPr>
        </p:nvGraphicFramePr>
        <p:xfrm>
          <a:off x="1471137" y="4739088"/>
          <a:ext cx="714958" cy="533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495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33556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7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cxnSp>
        <p:nvCxnSpPr>
          <p:cNvPr id="28" name="직선 연결선 45">
            <a:extLst>
              <a:ext uri="{FF2B5EF4-FFF2-40B4-BE49-F238E27FC236}">
                <a16:creationId xmlns="" xmlns:a16="http://schemas.microsoft.com/office/drawing/2014/main" id="{09AB5A26-01EE-2C4C-AEF8-79DC240338E0}"/>
              </a:ext>
            </a:extLst>
          </p:cNvPr>
          <p:cNvCxnSpPr>
            <a:cxnSpLocks/>
          </p:cNvCxnSpPr>
          <p:nvPr/>
        </p:nvCxnSpPr>
        <p:spPr>
          <a:xfrm flipH="1">
            <a:off x="6994807" y="2353463"/>
            <a:ext cx="1" cy="1075537"/>
          </a:xfrm>
          <a:prstGeom prst="line">
            <a:avLst/>
          </a:prstGeom>
          <a:ln w="28575">
            <a:solidFill>
              <a:srgbClr val="1A73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="" xmlns:a16="http://schemas.microsoft.com/office/drawing/2014/main" id="{CAB8B720-6A95-C845-AC73-77F7F3D88654}"/>
              </a:ext>
            </a:extLst>
          </p:cNvPr>
          <p:cNvSpPr/>
          <p:nvPr/>
        </p:nvSpPr>
        <p:spPr>
          <a:xfrm>
            <a:off x="7045040" y="2142594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Sprint 1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주차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+mj-lt"/>
              <a:ea typeface="Apple SD Gothic Neo" charset="-127"/>
              <a:cs typeface="Apple SD Gothic Neo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설문조사 및 기능 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명세서 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정의</a:t>
            </a:r>
            <a:endParaRPr lang="en-US" altLang="ko-KR" sz="1400" dirty="0" smtClean="0">
              <a:solidFill>
                <a:prstClr val="white">
                  <a:lumMod val="65000"/>
                </a:prstClr>
              </a:solidFill>
              <a:latin typeface="+mj-lt"/>
              <a:ea typeface="Apple SD Gothic Neo" charset="-127"/>
              <a:cs typeface="Apple SD Gothic Neo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스켈레톤 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코드 작성</a:t>
            </a:r>
            <a:endParaRPr lang="en-US" altLang="ko-KR" sz="1400" dirty="0">
              <a:solidFill>
                <a:prstClr val="white">
                  <a:lumMod val="65000"/>
                </a:prstClr>
              </a:solidFill>
              <a:latin typeface="+mj-lt"/>
              <a:ea typeface="Apple SD Gothic Neo" charset="-127"/>
              <a:cs typeface="Apple SD Gothic Neo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AWS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&amp;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Git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환경설정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,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DB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설계 및 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API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구현</a:t>
            </a:r>
            <a:endParaRPr lang="en-US" altLang="ko-KR" sz="1400" dirty="0">
              <a:solidFill>
                <a:prstClr val="white">
                  <a:lumMod val="65000"/>
                </a:prstClr>
              </a:solidFill>
              <a:latin typeface="+mj-lt"/>
              <a:ea typeface="Apple SD Gothic Neo" charset="-127"/>
              <a:cs typeface="Apple SD Gothic Neo" charset="-127"/>
            </a:endParaRPr>
          </a:p>
        </p:txBody>
      </p:sp>
      <p:cxnSp>
        <p:nvCxnSpPr>
          <p:cNvPr id="33" name="직선 연결선 47">
            <a:extLst>
              <a:ext uri="{FF2B5EF4-FFF2-40B4-BE49-F238E27FC236}">
                <a16:creationId xmlns="" xmlns:a16="http://schemas.microsoft.com/office/drawing/2014/main" id="{68BC1D17-40F7-634C-A2DF-4C03FFDF4065}"/>
              </a:ext>
            </a:extLst>
          </p:cNvPr>
          <p:cNvCxnSpPr>
            <a:cxnSpLocks/>
          </p:cNvCxnSpPr>
          <p:nvPr/>
        </p:nvCxnSpPr>
        <p:spPr>
          <a:xfrm flipH="1">
            <a:off x="6992915" y="3847244"/>
            <a:ext cx="1" cy="99359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="" xmlns:a16="http://schemas.microsoft.com/office/drawing/2014/main" id="{21B8F63D-A1A3-0846-93F9-0A86A8C10859}"/>
              </a:ext>
            </a:extLst>
          </p:cNvPr>
          <p:cNvSpPr/>
          <p:nvPr/>
        </p:nvSpPr>
        <p:spPr>
          <a:xfrm>
            <a:off x="7043148" y="3774399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Sprint 2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주차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+mj-lt"/>
              <a:ea typeface="Apple SD Gothic Neo" charset="-127"/>
              <a:cs typeface="Apple SD Gothic Neo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-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</a:t>
            </a:r>
            <a:r>
              <a:rPr lang="en-US" altLang="ko-KR" sz="1400" dirty="0" smtClean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Editor 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,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Note, Classroom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구현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-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</a:t>
            </a:r>
            <a:r>
              <a:rPr lang="en-US" altLang="ko-KR" sz="1400" dirty="0" err="1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SpringSecurity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, JWT, </a:t>
            </a:r>
            <a:r>
              <a:rPr lang="en-US" altLang="ko-KR" sz="1400" dirty="0" err="1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SocialLogin</a:t>
            </a:r>
            <a:endParaRPr lang="en-US" altLang="ko-KR" sz="1400" dirty="0">
              <a:solidFill>
                <a:prstClr val="white">
                  <a:lumMod val="65000"/>
                </a:prstClr>
              </a:solidFill>
              <a:latin typeface="+mj-lt"/>
              <a:ea typeface="Apple SD Gothic Neo" charset="-127"/>
              <a:cs typeface="Apple SD Gothic Neo" charset="-127"/>
            </a:endParaRPr>
          </a:p>
        </p:txBody>
      </p:sp>
      <p:cxnSp>
        <p:nvCxnSpPr>
          <p:cNvPr id="35" name="직선 연결선 49">
            <a:extLst>
              <a:ext uri="{FF2B5EF4-FFF2-40B4-BE49-F238E27FC236}">
                <a16:creationId xmlns="" xmlns:a16="http://schemas.microsoft.com/office/drawing/2014/main" id="{77C3BCBA-6343-C448-94C6-A3E838908815}"/>
              </a:ext>
            </a:extLst>
          </p:cNvPr>
          <p:cNvCxnSpPr>
            <a:cxnSpLocks/>
          </p:cNvCxnSpPr>
          <p:nvPr/>
        </p:nvCxnSpPr>
        <p:spPr>
          <a:xfrm flipH="1">
            <a:off x="6990456" y="5341025"/>
            <a:ext cx="568" cy="1045488"/>
          </a:xfrm>
          <a:prstGeom prst="line">
            <a:avLst/>
          </a:prstGeom>
          <a:ln w="28575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="" xmlns:a16="http://schemas.microsoft.com/office/drawing/2014/main" id="{6C632D1F-3C93-7A4C-9AD2-9C80857310FC}"/>
              </a:ext>
            </a:extLst>
          </p:cNvPr>
          <p:cNvSpPr/>
          <p:nvPr/>
        </p:nvSpPr>
        <p:spPr>
          <a:xfrm>
            <a:off x="7041256" y="5268180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Sprint 3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주차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+mj-lt"/>
              <a:ea typeface="Apple SD Gothic Neo" charset="-127"/>
              <a:cs typeface="Apple SD Gothic Neo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-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실시간 강의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,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알림 기능 구현</a:t>
            </a:r>
            <a:endParaRPr lang="en-US" altLang="ko-KR" sz="1400" dirty="0">
              <a:solidFill>
                <a:prstClr val="white">
                  <a:lumMod val="65000"/>
                </a:prstClr>
              </a:solidFill>
              <a:latin typeface="+mj-lt"/>
              <a:ea typeface="Apple SD Gothic Neo" charset="-127"/>
              <a:cs typeface="Apple SD Gothic Neo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-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</a:t>
            </a:r>
            <a:r>
              <a:rPr lang="ko-KR" altLang="en-US" sz="1400" dirty="0" err="1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기능테스트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j-lt"/>
                <a:ea typeface="Apple SD Gothic Neo" charset="-127"/>
                <a:cs typeface="Apple SD Gothic Neo" charset="-127"/>
              </a:rPr>
              <a:t> 및 프로젝트 배포</a:t>
            </a:r>
            <a:endParaRPr lang="en-US" altLang="ko-KR" sz="1400" dirty="0">
              <a:solidFill>
                <a:prstClr val="white">
                  <a:lumMod val="65000"/>
                </a:prstClr>
              </a:solidFill>
              <a:latin typeface="+mj-lt"/>
              <a:ea typeface="Apple SD Gothic Neo" charset="-127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681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모서리가 둥근 직사각형 32"/>
          <p:cNvSpPr/>
          <p:nvPr/>
        </p:nvSpPr>
        <p:spPr>
          <a:xfrm>
            <a:off x="213730" y="251750"/>
            <a:ext cx="11772000" cy="6408000"/>
          </a:xfrm>
          <a:prstGeom prst="roundRect">
            <a:avLst>
              <a:gd name="adj" fmla="val 5051"/>
            </a:avLst>
          </a:prstGeom>
          <a:solidFill>
            <a:schemeClr val="bg1"/>
          </a:solidFill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34" name="모서리가 둥근 직사각형 33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4" name="텍스트 상자 3"/>
          <p:cNvSpPr txBox="1"/>
          <p:nvPr/>
        </p:nvSpPr>
        <p:spPr>
          <a:xfrm>
            <a:off x="4624613" y="2783580"/>
            <a:ext cx="295023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8000" b="1" dirty="0" smtClean="0">
                <a:solidFill>
                  <a:srgbClr val="0370BF"/>
                </a:solidFill>
                <a:latin typeface="+mn-ea"/>
              </a:rPr>
              <a:t>시</a:t>
            </a:r>
            <a:r>
              <a:rPr kumimoji="1" lang="ko-KR" altLang="en-US" sz="8000" b="1" dirty="0">
                <a:solidFill>
                  <a:srgbClr val="0370BF"/>
                </a:solidFill>
                <a:latin typeface="+mn-ea"/>
              </a:rPr>
              <a:t> </a:t>
            </a:r>
            <a:r>
              <a:rPr kumimoji="1" lang="ko-KR" altLang="en-US" sz="8000" b="1" dirty="0" smtClean="0">
                <a:solidFill>
                  <a:srgbClr val="0370BF"/>
                </a:solidFill>
                <a:latin typeface="+mn-ea"/>
              </a:rPr>
              <a:t> 연</a:t>
            </a:r>
            <a:endParaRPr kumimoji="1" lang="ko-KR" altLang="en-US" sz="8000" b="1" dirty="0">
              <a:solidFill>
                <a:srgbClr val="0370BF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8722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1070930" y="2243603"/>
            <a:ext cx="9899374" cy="801322"/>
            <a:chOff x="1391478" y="1466730"/>
            <a:chExt cx="9899374" cy="801322"/>
          </a:xfrm>
        </p:grpSpPr>
        <p:sp>
          <p:nvSpPr>
            <p:cNvPr id="47" name="모서리가 둥근 직사각형 46"/>
            <p:cNvSpPr/>
            <p:nvPr/>
          </p:nvSpPr>
          <p:spPr>
            <a:xfrm>
              <a:off x="1506174" y="1472489"/>
              <a:ext cx="9784678" cy="793634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8" name="양쪽 모서리가 둥근 사각형 47"/>
            <p:cNvSpPr/>
            <p:nvPr/>
          </p:nvSpPr>
          <p:spPr>
            <a:xfrm rot="16200000" flipH="1">
              <a:off x="1343440" y="1514768"/>
              <a:ext cx="801322" cy="705246"/>
            </a:xfrm>
            <a:prstGeom prst="round2SameRect">
              <a:avLst>
                <a:gd name="adj1" fmla="val 32796"/>
                <a:gd name="adj2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9" name="직사각형 48"/>
            <p:cNvSpPr/>
            <p:nvPr/>
          </p:nvSpPr>
          <p:spPr>
            <a:xfrm>
              <a:off x="2157740" y="1636557"/>
              <a:ext cx="9027095" cy="4154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b="1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마크 다운</a:t>
              </a:r>
              <a:r>
                <a:rPr lang="en-US" altLang="ko-KR" sz="1400" b="1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,</a:t>
              </a:r>
              <a:r>
                <a:rPr lang="ko-KR" altLang="en-US" sz="1400" b="1" dirty="0" smtClean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 </a:t>
              </a: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코드블럭</a:t>
              </a: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,</a:t>
              </a: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 템플릿</a:t>
              </a: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,</a:t>
              </a: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 실시간 강의 기능을 통해 </a:t>
              </a:r>
              <a:r>
                <a:rPr lang="ko-KR" altLang="en-US" sz="1400" b="1" dirty="0">
                  <a:solidFill>
                    <a:srgbClr val="FF0000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필기 효율 상승</a:t>
              </a:r>
              <a:endParaRPr lang="ko-KR" altLang="en-US" sz="800" dirty="0">
                <a:solidFill>
                  <a:srgbClr val="FF0000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50" name="직사각형 49"/>
            <p:cNvSpPr/>
            <p:nvPr/>
          </p:nvSpPr>
          <p:spPr>
            <a:xfrm>
              <a:off x="1533145" y="1698112"/>
              <a:ext cx="42191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b="1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01</a:t>
              </a:r>
              <a:endParaRPr lang="ko-KR" altLang="en-US" sz="16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1070299" y="3407984"/>
            <a:ext cx="9899374" cy="801322"/>
            <a:chOff x="1391478" y="1466730"/>
            <a:chExt cx="9899374" cy="801322"/>
          </a:xfrm>
        </p:grpSpPr>
        <p:sp>
          <p:nvSpPr>
            <p:cNvPr id="61" name="모서리가 둥근 직사각형 60"/>
            <p:cNvSpPr/>
            <p:nvPr/>
          </p:nvSpPr>
          <p:spPr>
            <a:xfrm>
              <a:off x="1506174" y="1472489"/>
              <a:ext cx="9784678" cy="793634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62" name="양쪽 모서리가 둥근 사각형 61"/>
            <p:cNvSpPr/>
            <p:nvPr/>
          </p:nvSpPr>
          <p:spPr>
            <a:xfrm rot="16200000" flipH="1">
              <a:off x="1343440" y="1514768"/>
              <a:ext cx="801322" cy="705246"/>
            </a:xfrm>
            <a:prstGeom prst="round2SameRect">
              <a:avLst>
                <a:gd name="adj1" fmla="val 32796"/>
                <a:gd name="adj2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2157740" y="1636557"/>
              <a:ext cx="9027095" cy="3738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좋아요</a:t>
              </a: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,</a:t>
              </a: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 공유 기능을 통해 친구들과 재미있게 노트를 공유하여 </a:t>
              </a:r>
              <a:r>
                <a:rPr lang="ko-KR" altLang="en-US" sz="1400" b="1" dirty="0">
                  <a:solidFill>
                    <a:srgbClr val="FF0000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교육의 질 향상 </a:t>
              </a:r>
              <a:endParaRPr lang="ko-KR" altLang="en-US" sz="800" dirty="0">
                <a:solidFill>
                  <a:srgbClr val="FF0000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1533145" y="1698112"/>
              <a:ext cx="42191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b="1" dirty="0" smtClean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02</a:t>
              </a:r>
              <a:endParaRPr lang="ko-KR" altLang="en-US" sz="1600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</p:grpSp>
      <p:grpSp>
        <p:nvGrpSpPr>
          <p:cNvPr id="70" name="그룹 69"/>
          <p:cNvGrpSpPr/>
          <p:nvPr/>
        </p:nvGrpSpPr>
        <p:grpSpPr>
          <a:xfrm>
            <a:off x="1070299" y="4572364"/>
            <a:ext cx="9899374" cy="801322"/>
            <a:chOff x="1391478" y="1466730"/>
            <a:chExt cx="9899374" cy="801322"/>
          </a:xfrm>
        </p:grpSpPr>
        <p:sp>
          <p:nvSpPr>
            <p:cNvPr id="71" name="모서리가 둥근 직사각형 70"/>
            <p:cNvSpPr/>
            <p:nvPr/>
          </p:nvSpPr>
          <p:spPr>
            <a:xfrm>
              <a:off x="1506174" y="1472489"/>
              <a:ext cx="9784678" cy="793634"/>
            </a:xfrm>
            <a:prstGeom prst="roundRect">
              <a:avLst/>
            </a:prstGeom>
            <a:solidFill>
              <a:schemeClr val="bg1"/>
            </a:solidFill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2" name="양쪽 모서리가 둥근 사각형 71"/>
            <p:cNvSpPr/>
            <p:nvPr/>
          </p:nvSpPr>
          <p:spPr>
            <a:xfrm rot="16200000" flipH="1">
              <a:off x="1343440" y="1514768"/>
              <a:ext cx="801322" cy="705246"/>
            </a:xfrm>
            <a:prstGeom prst="round2SameRect">
              <a:avLst>
                <a:gd name="adj1" fmla="val 32796"/>
                <a:gd name="adj2" fmla="val 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3" name="직사각형 72"/>
            <p:cNvSpPr/>
            <p:nvPr/>
          </p:nvSpPr>
          <p:spPr>
            <a:xfrm>
              <a:off x="2157740" y="1636557"/>
              <a:ext cx="9027095" cy="37388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SSAFY</a:t>
              </a: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생들의 노트를 통합으로 관리하여 </a:t>
              </a:r>
              <a:r>
                <a:rPr lang="en-US" altLang="ko-KR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SSAFY</a:t>
              </a:r>
              <a:r>
                <a:rPr lang="ko-KR" altLang="en-US" sz="1400" b="1" dirty="0">
                  <a:solidFill>
                    <a:prstClr val="black">
                      <a:lumMod val="65000"/>
                      <a:lumOff val="35000"/>
                    </a:prstClr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 운영진들의 과제 관리 </a:t>
              </a:r>
              <a:r>
                <a:rPr lang="ko-KR" altLang="en-US" sz="1400" b="1" dirty="0">
                  <a:solidFill>
                    <a:srgbClr val="FF0000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효율 증진</a:t>
              </a:r>
              <a:endParaRPr lang="ko-KR" altLang="en-US" sz="800" dirty="0">
                <a:solidFill>
                  <a:srgbClr val="FF0000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4" name="직사각형 73"/>
            <p:cNvSpPr/>
            <p:nvPr/>
          </p:nvSpPr>
          <p:spPr>
            <a:xfrm>
              <a:off x="1533145" y="1698112"/>
              <a:ext cx="421910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600" b="1" dirty="0" smtClean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03</a:t>
              </a:r>
              <a:endParaRPr lang="ko-KR" altLang="en-US" sz="1600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</p:grpSp>
      <p:sp>
        <p:nvSpPr>
          <p:cNvPr id="3" name="위쪽 화살표[U] 2"/>
          <p:cNvSpPr/>
          <p:nvPr/>
        </p:nvSpPr>
        <p:spPr>
          <a:xfrm>
            <a:off x="7620034" y="2496072"/>
            <a:ext cx="212034" cy="267280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75" name="위쪽 화살표[U] 74"/>
          <p:cNvSpPr/>
          <p:nvPr/>
        </p:nvSpPr>
        <p:spPr>
          <a:xfrm>
            <a:off x="8170567" y="3646165"/>
            <a:ext cx="212034" cy="267280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76" name="위쪽 화살표[U] 75"/>
          <p:cNvSpPr/>
          <p:nvPr/>
        </p:nvSpPr>
        <p:spPr>
          <a:xfrm>
            <a:off x="8419086" y="4823994"/>
            <a:ext cx="212034" cy="267280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600"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="" xmlns:a16="http://schemas.microsoft.com/office/drawing/2014/main" id="{E68ECE5C-351E-1241-A6EE-B2C153295F85}"/>
              </a:ext>
            </a:extLst>
          </p:cNvPr>
          <p:cNvSpPr/>
          <p:nvPr/>
        </p:nvSpPr>
        <p:spPr>
          <a:xfrm>
            <a:off x="670733" y="374643"/>
            <a:ext cx="44550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dirty="0">
                <a:solidFill>
                  <a:srgbClr val="44536A"/>
                </a:solidFill>
                <a:latin typeface="Malgun Gothic" charset="-127"/>
                <a:ea typeface="Malgun Gothic" charset="-127"/>
                <a:cs typeface="Malgun Gothic" charset="-127"/>
              </a:rPr>
              <a:t>기대 </a:t>
            </a:r>
            <a:r>
              <a:rPr lang="ko-KR" altLang="en-US" sz="3200" b="1" dirty="0" smtClean="0">
                <a:solidFill>
                  <a:srgbClr val="44536A"/>
                </a:solidFill>
                <a:latin typeface="Malgun Gothic" charset="-127"/>
                <a:ea typeface="Malgun Gothic" charset="-127"/>
                <a:cs typeface="Malgun Gothic" charset="-127"/>
              </a:rPr>
              <a:t>효과 및 향후 계획</a:t>
            </a:r>
            <a:endParaRPr lang="en-US" altLang="ko-KR" sz="3200" b="1" dirty="0">
              <a:solidFill>
                <a:srgbClr val="44536A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46" name="직선 연결선 91">
            <a:extLst>
              <a:ext uri="{FF2B5EF4-FFF2-40B4-BE49-F238E27FC236}">
                <a16:creationId xmlns="" xmlns:a16="http://schemas.microsoft.com/office/drawing/2014/main" id="{300D4AF4-AC96-B843-8C1E-43ED831E8CCA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>
            <a:extLst>
              <a:ext uri="{FF2B5EF4-FFF2-40B4-BE49-F238E27FC236}">
                <a16:creationId xmlns="" xmlns:a16="http://schemas.microsoft.com/office/drawing/2014/main" id="{75D04CC2-CB91-1744-AE08-96964635595E}"/>
              </a:ext>
            </a:extLst>
          </p:cNvPr>
          <p:cNvSpPr/>
          <p:nvPr/>
        </p:nvSpPr>
        <p:spPr>
          <a:xfrm>
            <a:off x="658711" y="915492"/>
            <a:ext cx="3486340" cy="3336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3834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13730" y="251750"/>
            <a:ext cx="11772000" cy="6408000"/>
          </a:xfrm>
          <a:prstGeom prst="roundRect">
            <a:avLst>
              <a:gd name="adj" fmla="val 5051"/>
            </a:avLst>
          </a:prstGeom>
          <a:solidFill>
            <a:schemeClr val="bg1"/>
          </a:solidFill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Apple SD Gothic Neo" charset="-127"/>
              <a:ea typeface="Apple SD Gothic Neo" charset="-127"/>
              <a:cs typeface="Apple SD Gothic Neo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995" y="2082001"/>
            <a:ext cx="4603469" cy="23421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TextBox 9"/>
          <p:cNvSpPr txBox="1"/>
          <p:nvPr/>
        </p:nvSpPr>
        <p:spPr>
          <a:xfrm>
            <a:off x="3637035" y="4424117"/>
            <a:ext cx="49253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hlinkClick r:id="rId4"/>
              </a:rPr>
              <a:t>https://i02b205.p.ssafy.io/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631299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13730" y="251750"/>
            <a:ext cx="11772000" cy="6408000"/>
          </a:xfrm>
          <a:prstGeom prst="roundRect">
            <a:avLst>
              <a:gd name="adj" fmla="val 5051"/>
            </a:avLst>
          </a:prstGeom>
          <a:solidFill>
            <a:schemeClr val="bg1"/>
          </a:solidFill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327580" y="366553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55" name="직사각형 154"/>
          <p:cNvSpPr/>
          <p:nvPr/>
        </p:nvSpPr>
        <p:spPr>
          <a:xfrm>
            <a:off x="1099164" y="1933680"/>
            <a:ext cx="1008000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6000" b="1" dirty="0" smtClean="0">
                <a:solidFill>
                  <a:srgbClr val="0070C0"/>
                </a:solidFill>
                <a:latin typeface="Malgun Gothic" charset="-127"/>
                <a:ea typeface="Malgun Gothic" charset="-127"/>
                <a:cs typeface="Malgun Gothic" charset="-127"/>
              </a:rPr>
              <a:t>강의 중 필기를 잘 하시나요</a:t>
            </a:r>
            <a:r>
              <a:rPr lang="en-US" altLang="ko-KR" sz="6000" b="1" dirty="0" smtClean="0">
                <a:solidFill>
                  <a:srgbClr val="0070C0"/>
                </a:solidFill>
                <a:latin typeface="Malgun Gothic" charset="-127"/>
                <a:ea typeface="Malgun Gothic" charset="-127"/>
                <a:cs typeface="Malgun Gothic" charset="-127"/>
              </a:rPr>
              <a:t>?</a:t>
            </a:r>
            <a:endParaRPr lang="en-US" altLang="ko-KR" sz="6000" b="1" dirty="0">
              <a:solidFill>
                <a:srgbClr val="0070C0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1" name="텍스트 상자 10"/>
          <p:cNvSpPr txBox="1"/>
          <p:nvPr/>
        </p:nvSpPr>
        <p:spPr>
          <a:xfrm>
            <a:off x="4600230" y="1724627"/>
            <a:ext cx="2998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ysClr val="windowText" lastClr="000000"/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ko-KR" altLang="en-US" dirty="0">
                <a:solidFill>
                  <a:sysClr val="windowText" lastClr="000000"/>
                </a:solidFill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r>
              <a:rPr lang="en-US" altLang="ko-KR" dirty="0">
                <a:solidFill>
                  <a:sysClr val="windowText" lastClr="000000"/>
                </a:solidFill>
                <a:latin typeface="Malgun Gothic" charset="-127"/>
                <a:ea typeface="Malgun Gothic" charset="-127"/>
                <a:cs typeface="Malgun Gothic" charset="-127"/>
              </a:rPr>
              <a:t>2</a:t>
            </a:r>
            <a:r>
              <a:rPr lang="ko-KR" altLang="en-US" dirty="0">
                <a:solidFill>
                  <a:sysClr val="windowText" lastClr="000000"/>
                </a:solidFill>
                <a:latin typeface="Malgun Gothic" charset="-127"/>
                <a:ea typeface="Malgun Gothic" charset="-127"/>
                <a:cs typeface="Malgun Gothic" charset="-127"/>
              </a:rPr>
              <a:t>기 </a:t>
            </a:r>
            <a:r>
              <a:rPr lang="en-US" altLang="ko-KR" dirty="0">
                <a:solidFill>
                  <a:sysClr val="windowText" lastClr="000000"/>
                </a:solidFill>
                <a:latin typeface="Malgun Gothic" charset="-127"/>
                <a:ea typeface="Malgun Gothic" charset="-127"/>
                <a:cs typeface="Malgun Gothic" charset="-127"/>
              </a:rPr>
              <a:t>36</a:t>
            </a:r>
            <a:r>
              <a:rPr lang="ko-KR" altLang="en-US" dirty="0">
                <a:solidFill>
                  <a:sysClr val="windowText" lastClr="000000"/>
                </a:solidFill>
                <a:latin typeface="Malgun Gothic" charset="-127"/>
                <a:ea typeface="Malgun Gothic" charset="-127"/>
                <a:cs typeface="Malgun Gothic" charset="-127"/>
              </a:rPr>
              <a:t>명 대상 조사</a:t>
            </a:r>
            <a:endParaRPr lang="en-US" altLang="ko-KR" dirty="0">
              <a:solidFill>
                <a:sysClr val="windowText" lastClr="000000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322" name="직선 연결선 10"/>
          <p:cNvCxnSpPr/>
          <p:nvPr/>
        </p:nvCxnSpPr>
        <p:spPr>
          <a:xfrm>
            <a:off x="848327" y="3090451"/>
            <a:ext cx="10581673" cy="1091"/>
          </a:xfrm>
          <a:prstGeom prst="lin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직사각형 322"/>
          <p:cNvSpPr/>
          <p:nvPr/>
        </p:nvSpPr>
        <p:spPr>
          <a:xfrm>
            <a:off x="4957429" y="3477593"/>
            <a:ext cx="2284600" cy="2677656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rPr lang="en-US" altLang="ko-KR" sz="9600" b="1" dirty="0" smtClean="0">
                <a:latin typeface="Malgun Gothic" charset="-127"/>
                <a:ea typeface="Malgun Gothic" charset="-127"/>
                <a:cs typeface="Malgun Gothic" charset="-127"/>
              </a:rPr>
              <a:t>83</a:t>
            </a:r>
            <a:r>
              <a:rPr lang="en-US" altLang="ko-KR" sz="6000" b="1" dirty="0" smtClean="0">
                <a:latin typeface="Malgun Gothic" charset="-127"/>
                <a:ea typeface="Malgun Gothic" charset="-127"/>
                <a:cs typeface="Malgun Gothic" charset="-127"/>
              </a:rPr>
              <a:t>%</a:t>
            </a:r>
            <a:endParaRPr lang="en-US" altLang="ko-KR" sz="4400" b="1" dirty="0">
              <a:latin typeface="Malgun Gothic" charset="-127"/>
              <a:ea typeface="Malgun Gothic" charset="-127"/>
              <a:cs typeface="Malgun Gothic" charset="-127"/>
            </a:endParaRPr>
          </a:p>
          <a:p>
            <a:pPr algn="ctr"/>
            <a:r>
              <a:rPr lang="ko-KR" altLang="en-US" sz="4800" b="1" dirty="0" smtClean="0">
                <a:latin typeface="Malgun Gothic" charset="-127"/>
                <a:ea typeface="Malgun Gothic" charset="-127"/>
                <a:cs typeface="Malgun Gothic" charset="-127"/>
              </a:rPr>
              <a:t>아니요</a:t>
            </a:r>
            <a:endParaRPr lang="en-US" altLang="ko-KR" sz="4800" b="1" dirty="0">
              <a:latin typeface="Malgun Gothic" charset="-127"/>
              <a:ea typeface="Malgun Gothic" charset="-127"/>
              <a:cs typeface="Malgun Gothic" charset="-127"/>
            </a:endParaRPr>
          </a:p>
          <a:p>
            <a:pPr algn="ctr"/>
            <a:endParaRPr lang="en-US" altLang="ko-KR" sz="2400" dirty="0"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9" name="텍스트 상자 8"/>
          <p:cNvSpPr txBox="1"/>
          <p:nvPr/>
        </p:nvSpPr>
        <p:spPr>
          <a:xfrm>
            <a:off x="4639666" y="3452033"/>
            <a:ext cx="2998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ysClr val="windowText" lastClr="000000"/>
                </a:solidFill>
                <a:latin typeface="Malgun Gothic" charset="-127"/>
                <a:ea typeface="Malgun Gothic" charset="-127"/>
                <a:cs typeface="Malgun Gothic" charset="-127"/>
              </a:rPr>
              <a:t>36</a:t>
            </a:r>
            <a:r>
              <a:rPr lang="ko-KR" altLang="en-US" dirty="0" smtClean="0">
                <a:solidFill>
                  <a:sysClr val="windowText" lastClr="000000"/>
                </a:solidFill>
                <a:latin typeface="Malgun Gothic" charset="-127"/>
                <a:ea typeface="Malgun Gothic" charset="-127"/>
                <a:cs typeface="Malgun Gothic" charset="-127"/>
              </a:rPr>
              <a:t>명중 </a:t>
            </a:r>
            <a:r>
              <a:rPr lang="en-US" altLang="ko-KR" dirty="0" smtClean="0">
                <a:solidFill>
                  <a:sysClr val="windowText" lastClr="000000"/>
                </a:solidFill>
                <a:latin typeface="Malgun Gothic" charset="-127"/>
                <a:ea typeface="Malgun Gothic" charset="-127"/>
                <a:cs typeface="Malgun Gothic" charset="-127"/>
              </a:rPr>
              <a:t>30</a:t>
            </a:r>
            <a:r>
              <a:rPr lang="ko-KR" altLang="en-US" dirty="0" smtClean="0">
                <a:solidFill>
                  <a:sysClr val="windowText" lastClr="000000"/>
                </a:solidFill>
                <a:latin typeface="Malgun Gothic" charset="-127"/>
                <a:ea typeface="Malgun Gothic" charset="-127"/>
                <a:cs typeface="Malgun Gothic" charset="-127"/>
              </a:rPr>
              <a:t>명</a:t>
            </a:r>
            <a:endParaRPr lang="en-US" altLang="ko-KR" dirty="0">
              <a:solidFill>
                <a:sysClr val="windowText" lastClr="000000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676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653365" y="1950914"/>
            <a:ext cx="6629370" cy="4234401"/>
            <a:chOff x="2175709" y="1357588"/>
            <a:chExt cx="6629370" cy="4234401"/>
          </a:xfrm>
        </p:grpSpPr>
        <p:graphicFrame>
          <p:nvGraphicFramePr>
            <p:cNvPr id="94" name="차트 93"/>
            <p:cNvGraphicFramePr/>
            <p:nvPr>
              <p:extLst>
                <p:ext uri="{D42A27DB-BD31-4B8C-83A1-F6EECF244321}">
                  <p14:modId xmlns:p14="http://schemas.microsoft.com/office/powerpoint/2010/main" val="3218914634"/>
                </p:ext>
              </p:extLst>
            </p:nvPr>
          </p:nvGraphicFramePr>
          <p:xfrm>
            <a:off x="2175709" y="1888981"/>
            <a:ext cx="6109962" cy="370300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99" name="순서도: 처리 99"/>
            <p:cNvSpPr/>
            <p:nvPr/>
          </p:nvSpPr>
          <p:spPr>
            <a:xfrm>
              <a:off x="5496959" y="1357588"/>
              <a:ext cx="1364970" cy="310221"/>
            </a:xfrm>
            <a:prstGeom prst="flowChartProcess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기타 </a:t>
              </a:r>
              <a:r>
                <a:rPr lang="en-US" altLang="ko-KR" sz="1200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7%</a:t>
              </a:r>
              <a:endParaRPr lang="ko-KR" altLang="en-US" sz="12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grpSp>
          <p:nvGrpSpPr>
            <p:cNvPr id="101" name="그룹 100"/>
            <p:cNvGrpSpPr/>
            <p:nvPr/>
          </p:nvGrpSpPr>
          <p:grpSpPr>
            <a:xfrm>
              <a:off x="6670015" y="5017216"/>
              <a:ext cx="1977747" cy="511158"/>
              <a:chOff x="11239791" y="-641744"/>
              <a:chExt cx="1789998" cy="627784"/>
            </a:xfrm>
            <a:solidFill>
              <a:srgbClr val="46ACA1"/>
            </a:solidFill>
          </p:grpSpPr>
          <p:sp>
            <p:nvSpPr>
              <p:cNvPr id="102" name="순서도: 처리 102"/>
              <p:cNvSpPr/>
              <p:nvPr/>
            </p:nvSpPr>
            <p:spPr>
              <a:xfrm>
                <a:off x="11239791" y="-405887"/>
                <a:ext cx="1789998" cy="391927"/>
              </a:xfrm>
              <a:prstGeom prst="flowChartProces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prstClr val="white"/>
                    </a:solidFill>
                    <a:latin typeface="Malgun Gothic" charset="-127"/>
                    <a:ea typeface="Malgun Gothic" charset="-127"/>
                    <a:cs typeface="Malgun Gothic" charset="-127"/>
                  </a:rPr>
                  <a:t>수업이 더 중요해서</a:t>
                </a:r>
                <a:r>
                  <a:rPr lang="en-US" altLang="ko-KR" sz="1200" dirty="0">
                    <a:solidFill>
                      <a:prstClr val="white"/>
                    </a:solidFill>
                    <a:latin typeface="Malgun Gothic" charset="-127"/>
                    <a:ea typeface="Malgun Gothic" charset="-127"/>
                    <a:cs typeface="Malgun Gothic" charset="-127"/>
                  </a:rPr>
                  <a:t> </a:t>
                </a:r>
                <a:r>
                  <a:rPr lang="en-US" altLang="ko-KR" sz="1200" b="1" dirty="0">
                    <a:solidFill>
                      <a:prstClr val="white"/>
                    </a:solidFill>
                    <a:latin typeface="Malgun Gothic" charset="-127"/>
                    <a:ea typeface="Malgun Gothic" charset="-127"/>
                    <a:cs typeface="Malgun Gothic" charset="-127"/>
                  </a:rPr>
                  <a:t>33% </a:t>
                </a:r>
                <a:endParaRPr lang="ko-KR" altLang="en-US" sz="1200" b="1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endParaRPr>
              </a:p>
            </p:txBody>
          </p:sp>
          <p:sp>
            <p:nvSpPr>
              <p:cNvPr id="103" name="이등변 삼각형 103"/>
              <p:cNvSpPr/>
              <p:nvPr/>
            </p:nvSpPr>
            <p:spPr>
              <a:xfrm>
                <a:off x="11322077" y="-641744"/>
                <a:ext cx="252000" cy="252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endParaRPr>
              </a:p>
            </p:txBody>
          </p:sp>
        </p:grpSp>
        <p:grpSp>
          <p:nvGrpSpPr>
            <p:cNvPr id="107" name="그룹 106"/>
            <p:cNvGrpSpPr/>
            <p:nvPr/>
          </p:nvGrpSpPr>
          <p:grpSpPr>
            <a:xfrm>
              <a:off x="2337500" y="2473018"/>
              <a:ext cx="1364970" cy="452440"/>
              <a:chOff x="6247010" y="768163"/>
              <a:chExt cx="1676400" cy="555669"/>
            </a:xfrm>
            <a:solidFill>
              <a:schemeClr val="tx2"/>
            </a:solidFill>
          </p:grpSpPr>
          <p:sp>
            <p:nvSpPr>
              <p:cNvPr id="108" name="순서도: 처리 108"/>
              <p:cNvSpPr/>
              <p:nvPr/>
            </p:nvSpPr>
            <p:spPr>
              <a:xfrm>
                <a:off x="6247010" y="768163"/>
                <a:ext cx="1676400" cy="381000"/>
              </a:xfrm>
              <a:prstGeom prst="flowChartProcess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1200" dirty="0">
                    <a:solidFill>
                      <a:prstClr val="white"/>
                    </a:solidFill>
                    <a:latin typeface="Malgun Gothic" charset="-127"/>
                    <a:ea typeface="Malgun Gothic" charset="-127"/>
                    <a:cs typeface="Malgun Gothic" charset="-127"/>
                  </a:rPr>
                  <a:t>귀찮아서</a:t>
                </a:r>
                <a:r>
                  <a:rPr lang="en-US" altLang="ko-KR" sz="1200" dirty="0">
                    <a:solidFill>
                      <a:prstClr val="white"/>
                    </a:solidFill>
                    <a:latin typeface="Malgun Gothic" charset="-127"/>
                    <a:ea typeface="Malgun Gothic" charset="-127"/>
                    <a:cs typeface="Malgun Gothic" charset="-127"/>
                  </a:rPr>
                  <a:t> </a:t>
                </a:r>
                <a:r>
                  <a:rPr lang="en-US" altLang="ko-KR" sz="1200" b="1" dirty="0">
                    <a:solidFill>
                      <a:prstClr val="white"/>
                    </a:solidFill>
                    <a:latin typeface="Malgun Gothic" charset="-127"/>
                    <a:ea typeface="Malgun Gothic" charset="-127"/>
                    <a:cs typeface="Malgun Gothic" charset="-127"/>
                  </a:rPr>
                  <a:t>50% </a:t>
                </a:r>
                <a:endParaRPr lang="ko-KR" altLang="en-US" sz="1200" b="1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endParaRPr>
              </a:p>
            </p:txBody>
          </p:sp>
          <p:sp>
            <p:nvSpPr>
              <p:cNvPr id="109" name="이등변 삼각형 109"/>
              <p:cNvSpPr/>
              <p:nvPr/>
            </p:nvSpPr>
            <p:spPr>
              <a:xfrm rot="10800000">
                <a:off x="7466209" y="1071832"/>
                <a:ext cx="252000" cy="2520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endParaRPr>
              </a:p>
            </p:txBody>
          </p:sp>
        </p:grpSp>
        <p:sp>
          <p:nvSpPr>
            <p:cNvPr id="124" name="순서도: 처리 102"/>
            <p:cNvSpPr/>
            <p:nvPr/>
          </p:nvSpPr>
          <p:spPr>
            <a:xfrm>
              <a:off x="6952845" y="2199143"/>
              <a:ext cx="1852234" cy="310221"/>
            </a:xfrm>
            <a:prstGeom prst="flowChartProcess">
              <a:avLst/>
            </a:prstGeom>
            <a:solidFill>
              <a:srgbClr val="7CCAC0"/>
            </a:solidFill>
            <a:ln>
              <a:solidFill>
                <a:srgbClr val="7CCA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실습 위주의 수업 </a:t>
              </a:r>
              <a:r>
                <a:rPr lang="en-US" altLang="ko-KR" sz="1200" b="1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10% </a:t>
              </a:r>
              <a:endParaRPr lang="ko-KR" altLang="en-US" sz="12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151" name="모서리가 둥근 직사각형 150"/>
            <p:cNvSpPr/>
            <p:nvPr/>
          </p:nvSpPr>
          <p:spPr>
            <a:xfrm>
              <a:off x="4327914" y="3377424"/>
              <a:ext cx="1838691" cy="47788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200" b="1" smtClean="0">
                  <a:solidFill>
                    <a:sysClr val="windowText" lastClr="000000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필기를 기피하게 되는 </a:t>
              </a:r>
              <a:r>
                <a:rPr lang="ko-KR" altLang="en-US" sz="1200" b="1" dirty="0" smtClean="0">
                  <a:solidFill>
                    <a:sysClr val="windowText" lastClr="000000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이유는 무엇인가요</a:t>
              </a:r>
              <a:r>
                <a:rPr lang="en-US" altLang="ko-KR" sz="1200" b="1" dirty="0" smtClean="0">
                  <a:solidFill>
                    <a:sysClr val="windowText" lastClr="000000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?</a:t>
              </a:r>
              <a:endParaRPr lang="en-US" altLang="ko-KR" sz="1200" b="1" dirty="0">
                <a:solidFill>
                  <a:sysClr val="windowText" lastClr="000000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152" name="직사각형 151"/>
            <p:cNvSpPr/>
            <p:nvPr/>
          </p:nvSpPr>
          <p:spPr>
            <a:xfrm>
              <a:off x="4395104" y="4079597"/>
              <a:ext cx="1704313" cy="246221"/>
            </a:xfrm>
            <a:prstGeom prst="rect">
              <a:avLst/>
            </a:prstGeom>
            <a:solidFill>
              <a:srgbClr val="0070C0"/>
            </a:solidFill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000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SSAFY</a:t>
              </a:r>
              <a:r>
                <a:rPr lang="ko-KR" altLang="en-US" sz="1000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 </a:t>
              </a:r>
              <a:r>
                <a:rPr lang="en-US" altLang="ko-KR" sz="1000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2</a:t>
              </a:r>
              <a:r>
                <a:rPr lang="ko-KR" altLang="en-US" sz="1000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기 </a:t>
              </a:r>
              <a:r>
                <a:rPr lang="en-US" altLang="ko-KR" sz="1000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36</a:t>
              </a:r>
              <a:r>
                <a:rPr lang="ko-KR" altLang="en-US" sz="1000" dirty="0">
                  <a:solidFill>
                    <a:prstClr val="white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명 대상 조사</a:t>
              </a:r>
              <a:endParaRPr lang="en-US" altLang="ko-KR" sz="1000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153" name="직사각형 152"/>
            <p:cNvSpPr/>
            <p:nvPr/>
          </p:nvSpPr>
          <p:spPr>
            <a:xfrm>
              <a:off x="4560599" y="2897472"/>
              <a:ext cx="1347558" cy="340591"/>
            </a:xfrm>
            <a:prstGeom prst="rect">
              <a:avLst/>
            </a:prstGeom>
            <a:noFill/>
          </p:spPr>
          <p:txBody>
            <a:bodyPr wrap="none">
              <a:prstTxWarp prst="textArchUp">
                <a:avLst>
                  <a:gd name="adj" fmla="val 11125182"/>
                </a:avLst>
              </a:prstTxWarp>
              <a:spAutoFit/>
            </a:bodyPr>
            <a:lstStyle/>
            <a:p>
              <a:pPr algn="ctr"/>
              <a:r>
                <a:rPr lang="en-US" altLang="ko-KR" sz="1400" b="1" dirty="0">
                  <a:latin typeface="Malgun Gothic" charset="-127"/>
                  <a:ea typeface="Malgun Gothic" charset="-127"/>
                  <a:cs typeface="Malgun Gothic" charset="-127"/>
                </a:rPr>
                <a:t>2020</a:t>
              </a:r>
              <a:r>
                <a:rPr lang="ko-KR" altLang="en-US" sz="1400" b="1" dirty="0">
                  <a:latin typeface="Malgun Gothic" charset="-127"/>
                  <a:ea typeface="Malgun Gothic" charset="-127"/>
                  <a:cs typeface="Malgun Gothic" charset="-127"/>
                </a:rPr>
                <a:t>년 </a:t>
              </a:r>
              <a:r>
                <a:rPr lang="en-US" altLang="ko-KR" sz="1400" b="1" dirty="0">
                  <a:latin typeface="Malgun Gothic" charset="-127"/>
                  <a:ea typeface="Malgun Gothic" charset="-127"/>
                  <a:cs typeface="Malgun Gothic" charset="-127"/>
                </a:rPr>
                <a:t>SSAFY</a:t>
              </a:r>
              <a:r>
                <a:rPr lang="ko-KR" altLang="en-US" sz="1400" b="1" dirty="0">
                  <a:latin typeface="Malgun Gothic" charset="-127"/>
                  <a:ea typeface="Malgun Gothic" charset="-127"/>
                  <a:cs typeface="Malgun Gothic" charset="-127"/>
                </a:rPr>
                <a:t> 설문조사</a:t>
              </a:r>
              <a:endParaRPr lang="en-US" altLang="ko-KR" sz="1400" b="1" dirty="0"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" name="병합 2"/>
            <p:cNvSpPr/>
            <p:nvPr/>
          </p:nvSpPr>
          <p:spPr>
            <a:xfrm>
              <a:off x="5556057" y="1667810"/>
              <a:ext cx="145962" cy="108000"/>
            </a:xfrm>
            <a:prstGeom prst="flowChartMerge">
              <a:avLst/>
            </a:prstGeom>
            <a:solidFill>
              <a:srgbClr val="DAD8D8"/>
            </a:solidFill>
            <a:ln>
              <a:solidFill>
                <a:srgbClr val="DAD8D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9" name="삼각형 8"/>
            <p:cNvSpPr/>
            <p:nvPr/>
          </p:nvSpPr>
          <p:spPr>
            <a:xfrm rot="16200000">
              <a:off x="6820871" y="2268164"/>
              <a:ext cx="108839" cy="155110"/>
            </a:xfrm>
            <a:prstGeom prst="triangle">
              <a:avLst/>
            </a:prstGeom>
            <a:solidFill>
              <a:srgbClr val="7CCAC0"/>
            </a:solidFill>
            <a:ln>
              <a:solidFill>
                <a:srgbClr val="7CCA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</p:grpSp>
      <p:sp>
        <p:nvSpPr>
          <p:cNvPr id="22" name="텍스트 상자 21"/>
          <p:cNvSpPr txBox="1"/>
          <p:nvPr/>
        </p:nvSpPr>
        <p:spPr>
          <a:xfrm>
            <a:off x="7788536" y="3761555"/>
            <a:ext cx="42189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b="1" dirty="0">
                <a:solidFill>
                  <a:srgbClr val="FF0000"/>
                </a:solidFill>
                <a:latin typeface="Malgun Gothic" charset="-127"/>
                <a:ea typeface="Malgun Gothic" charset="-127"/>
                <a:cs typeface="Malgun Gothic" charset="-127"/>
              </a:rPr>
              <a:t>수업 들으면서</a:t>
            </a:r>
            <a:r>
              <a:rPr kumimoji="1" lang="en-US" altLang="ko-KR" sz="2400" b="1" dirty="0">
                <a:solidFill>
                  <a:srgbClr val="FF0000"/>
                </a:solidFill>
                <a:latin typeface="Malgun Gothic" charset="-127"/>
                <a:ea typeface="Malgun Gothic" charset="-127"/>
                <a:cs typeface="Malgun Gothic" charset="-127"/>
              </a:rPr>
              <a:t/>
            </a:r>
            <a:br>
              <a:rPr kumimoji="1" lang="en-US" altLang="ko-KR" sz="2400" b="1" dirty="0">
                <a:solidFill>
                  <a:srgbClr val="FF0000"/>
                </a:solidFill>
                <a:latin typeface="Malgun Gothic" charset="-127"/>
                <a:ea typeface="Malgun Gothic" charset="-127"/>
                <a:cs typeface="Malgun Gothic" charset="-127"/>
              </a:rPr>
            </a:br>
            <a:r>
              <a:rPr kumimoji="1" lang="ko-KR" altLang="en-US" sz="2400" b="1" dirty="0">
                <a:solidFill>
                  <a:srgbClr val="FF0000"/>
                </a:solidFill>
                <a:latin typeface="Malgun Gothic" charset="-127"/>
                <a:ea typeface="Malgun Gothic" charset="-127"/>
                <a:cs typeface="Malgun Gothic" charset="-127"/>
              </a:rPr>
              <a:t>필기하는데 어려움이 존재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="" xmlns:a16="http://schemas.microsoft.com/office/drawing/2014/main" id="{26A0B789-C28B-4A4A-AC0A-856592D266F4}"/>
              </a:ext>
            </a:extLst>
          </p:cNvPr>
          <p:cNvSpPr/>
          <p:nvPr/>
        </p:nvSpPr>
        <p:spPr>
          <a:xfrm>
            <a:off x="653365" y="387857"/>
            <a:ext cx="37561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Malgun Gothic" charset="-127"/>
                <a:ea typeface="Malgun Gothic" charset="-127"/>
                <a:cs typeface="Malgun Gothic" charset="-127"/>
              </a:rPr>
              <a:t>프로젝트 기획 배경</a:t>
            </a:r>
            <a:endParaRPr lang="en-US" altLang="ko-KR" sz="3200" b="1" kern="0" dirty="0">
              <a:solidFill>
                <a:srgbClr val="44546A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29" name="직선 연결선 91">
            <a:extLst>
              <a:ext uri="{FF2B5EF4-FFF2-40B4-BE49-F238E27FC236}">
                <a16:creationId xmlns="" xmlns:a16="http://schemas.microsoft.com/office/drawing/2014/main" id="{BBFD0AD2-CC7B-D846-A0F7-202BD1F74B4A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50C96F5C-FB68-5442-9FF2-771B9A6074E5}"/>
              </a:ext>
            </a:extLst>
          </p:cNvPr>
          <p:cNvSpPr/>
          <p:nvPr/>
        </p:nvSpPr>
        <p:spPr>
          <a:xfrm>
            <a:off x="653365" y="928004"/>
            <a:ext cx="3482043" cy="3370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1622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9D0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13730" y="241300"/>
            <a:ext cx="11772000" cy="6408000"/>
          </a:xfrm>
          <a:prstGeom prst="roundRect">
            <a:avLst>
              <a:gd name="adj" fmla="val 5051"/>
            </a:avLst>
          </a:prstGeom>
          <a:solidFill>
            <a:schemeClr val="bg1"/>
          </a:solidFill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5033922" y="1561788"/>
            <a:ext cx="2131615" cy="367758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 err="1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UsefulCoder</a:t>
            </a:r>
            <a:endParaRPr lang="en-US" altLang="ko-KR" sz="16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480043" y="1983546"/>
            <a:ext cx="5239384" cy="13492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6600" b="1" dirty="0">
                <a:solidFill>
                  <a:srgbClr val="0070C0"/>
                </a:solidFill>
                <a:latin typeface="Malgun Gothic" charset="-127"/>
                <a:ea typeface="Malgun Gothic" charset="-127"/>
                <a:cs typeface="Malgun Gothic" charset="-127"/>
              </a:rPr>
              <a:t>SSAFY NOTE</a:t>
            </a:r>
          </a:p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grpSp>
        <p:nvGrpSpPr>
          <p:cNvPr id="12" name="Group 4"/>
          <p:cNvGrpSpPr>
            <a:grpSpLocks noChangeAspect="1"/>
          </p:cNvGrpSpPr>
          <p:nvPr/>
        </p:nvGrpSpPr>
        <p:grpSpPr bwMode="auto">
          <a:xfrm>
            <a:off x="5760355" y="4156005"/>
            <a:ext cx="678747" cy="943365"/>
            <a:chOff x="2371" y="2919"/>
            <a:chExt cx="513" cy="713"/>
          </a:xfrm>
        </p:grpSpPr>
        <p:sp>
          <p:nvSpPr>
            <p:cNvPr id="14" name="Rectangle 5"/>
            <p:cNvSpPr>
              <a:spLocks noChangeArrowheads="1"/>
            </p:cNvSpPr>
            <p:nvPr/>
          </p:nvSpPr>
          <p:spPr bwMode="auto">
            <a:xfrm>
              <a:off x="2575" y="3451"/>
              <a:ext cx="105" cy="118"/>
            </a:xfrm>
            <a:prstGeom prst="rect">
              <a:avLst/>
            </a:prstGeom>
            <a:solidFill>
              <a:srgbClr val="FDC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2575" y="3451"/>
              <a:ext cx="105" cy="37"/>
            </a:xfrm>
            <a:custGeom>
              <a:avLst/>
              <a:gdLst>
                <a:gd name="T0" fmla="*/ 0 w 423"/>
                <a:gd name="T1" fmla="*/ 56 h 147"/>
                <a:gd name="T2" fmla="*/ 7 w 423"/>
                <a:gd name="T3" fmla="*/ 59 h 147"/>
                <a:gd name="T4" fmla="*/ 68 w 423"/>
                <a:gd name="T5" fmla="*/ 89 h 147"/>
                <a:gd name="T6" fmla="*/ 149 w 423"/>
                <a:gd name="T7" fmla="*/ 118 h 147"/>
                <a:gd name="T8" fmla="*/ 216 w 423"/>
                <a:gd name="T9" fmla="*/ 134 h 147"/>
                <a:gd name="T10" fmla="*/ 293 w 423"/>
                <a:gd name="T11" fmla="*/ 144 h 147"/>
                <a:gd name="T12" fmla="*/ 377 w 423"/>
                <a:gd name="T13" fmla="*/ 147 h 147"/>
                <a:gd name="T14" fmla="*/ 423 w 423"/>
                <a:gd name="T15" fmla="*/ 142 h 147"/>
                <a:gd name="T16" fmla="*/ 423 w 423"/>
                <a:gd name="T17" fmla="*/ 0 h 147"/>
                <a:gd name="T18" fmla="*/ 0 w 423"/>
                <a:gd name="T19" fmla="*/ 0 h 147"/>
                <a:gd name="T20" fmla="*/ 0 w 423"/>
                <a:gd name="T21" fmla="*/ 5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3" h="147">
                  <a:moveTo>
                    <a:pt x="0" y="56"/>
                  </a:moveTo>
                  <a:lnTo>
                    <a:pt x="7" y="59"/>
                  </a:lnTo>
                  <a:lnTo>
                    <a:pt x="68" y="89"/>
                  </a:lnTo>
                  <a:lnTo>
                    <a:pt x="149" y="118"/>
                  </a:lnTo>
                  <a:lnTo>
                    <a:pt x="216" y="134"/>
                  </a:lnTo>
                  <a:lnTo>
                    <a:pt x="293" y="144"/>
                  </a:lnTo>
                  <a:lnTo>
                    <a:pt x="377" y="147"/>
                  </a:lnTo>
                  <a:lnTo>
                    <a:pt x="423" y="142"/>
                  </a:lnTo>
                  <a:lnTo>
                    <a:pt x="423" y="0"/>
                  </a:lnTo>
                  <a:lnTo>
                    <a:pt x="0" y="0"/>
                  </a:lnTo>
                  <a:lnTo>
                    <a:pt x="0" y="56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2371" y="3209"/>
              <a:ext cx="103" cy="118"/>
            </a:xfrm>
            <a:custGeom>
              <a:avLst/>
              <a:gdLst>
                <a:gd name="T0" fmla="*/ 412 w 412"/>
                <a:gd name="T1" fmla="*/ 234 h 469"/>
                <a:gd name="T2" fmla="*/ 412 w 412"/>
                <a:gd name="T3" fmla="*/ 259 h 469"/>
                <a:gd name="T4" fmla="*/ 403 w 412"/>
                <a:gd name="T5" fmla="*/ 304 h 469"/>
                <a:gd name="T6" fmla="*/ 388 w 412"/>
                <a:gd name="T7" fmla="*/ 346 h 469"/>
                <a:gd name="T8" fmla="*/ 365 w 412"/>
                <a:gd name="T9" fmla="*/ 384 h 469"/>
                <a:gd name="T10" fmla="*/ 337 w 412"/>
                <a:gd name="T11" fmla="*/ 416 h 469"/>
                <a:gd name="T12" fmla="*/ 305 w 412"/>
                <a:gd name="T13" fmla="*/ 441 h 469"/>
                <a:gd name="T14" fmla="*/ 267 w 412"/>
                <a:gd name="T15" fmla="*/ 460 h 469"/>
                <a:gd name="T16" fmla="*/ 227 w 412"/>
                <a:gd name="T17" fmla="*/ 469 h 469"/>
                <a:gd name="T18" fmla="*/ 206 w 412"/>
                <a:gd name="T19" fmla="*/ 469 h 469"/>
                <a:gd name="T20" fmla="*/ 185 w 412"/>
                <a:gd name="T21" fmla="*/ 469 h 469"/>
                <a:gd name="T22" fmla="*/ 144 w 412"/>
                <a:gd name="T23" fmla="*/ 460 h 469"/>
                <a:gd name="T24" fmla="*/ 108 w 412"/>
                <a:gd name="T25" fmla="*/ 441 h 469"/>
                <a:gd name="T26" fmla="*/ 74 w 412"/>
                <a:gd name="T27" fmla="*/ 416 h 469"/>
                <a:gd name="T28" fmla="*/ 46 w 412"/>
                <a:gd name="T29" fmla="*/ 384 h 469"/>
                <a:gd name="T30" fmla="*/ 25 w 412"/>
                <a:gd name="T31" fmla="*/ 346 h 469"/>
                <a:gd name="T32" fmla="*/ 9 w 412"/>
                <a:gd name="T33" fmla="*/ 304 h 469"/>
                <a:gd name="T34" fmla="*/ 1 w 412"/>
                <a:gd name="T35" fmla="*/ 259 h 469"/>
                <a:gd name="T36" fmla="*/ 0 w 412"/>
                <a:gd name="T37" fmla="*/ 234 h 469"/>
                <a:gd name="T38" fmla="*/ 1 w 412"/>
                <a:gd name="T39" fmla="*/ 211 h 469"/>
                <a:gd name="T40" fmla="*/ 9 w 412"/>
                <a:gd name="T41" fmla="*/ 164 h 469"/>
                <a:gd name="T42" fmla="*/ 25 w 412"/>
                <a:gd name="T43" fmla="*/ 122 h 469"/>
                <a:gd name="T44" fmla="*/ 46 w 412"/>
                <a:gd name="T45" fmla="*/ 85 h 469"/>
                <a:gd name="T46" fmla="*/ 74 w 412"/>
                <a:gd name="T47" fmla="*/ 53 h 469"/>
                <a:gd name="T48" fmla="*/ 108 w 412"/>
                <a:gd name="T49" fmla="*/ 28 h 469"/>
                <a:gd name="T50" fmla="*/ 144 w 412"/>
                <a:gd name="T51" fmla="*/ 9 h 469"/>
                <a:gd name="T52" fmla="*/ 185 w 412"/>
                <a:gd name="T53" fmla="*/ 1 h 469"/>
                <a:gd name="T54" fmla="*/ 206 w 412"/>
                <a:gd name="T55" fmla="*/ 0 h 469"/>
                <a:gd name="T56" fmla="*/ 227 w 412"/>
                <a:gd name="T57" fmla="*/ 1 h 469"/>
                <a:gd name="T58" fmla="*/ 267 w 412"/>
                <a:gd name="T59" fmla="*/ 9 h 469"/>
                <a:gd name="T60" fmla="*/ 305 w 412"/>
                <a:gd name="T61" fmla="*/ 28 h 469"/>
                <a:gd name="T62" fmla="*/ 337 w 412"/>
                <a:gd name="T63" fmla="*/ 53 h 469"/>
                <a:gd name="T64" fmla="*/ 365 w 412"/>
                <a:gd name="T65" fmla="*/ 85 h 469"/>
                <a:gd name="T66" fmla="*/ 388 w 412"/>
                <a:gd name="T67" fmla="*/ 122 h 469"/>
                <a:gd name="T68" fmla="*/ 403 w 412"/>
                <a:gd name="T69" fmla="*/ 164 h 469"/>
                <a:gd name="T70" fmla="*/ 412 w 412"/>
                <a:gd name="T71" fmla="*/ 211 h 469"/>
                <a:gd name="T72" fmla="*/ 412 w 412"/>
                <a:gd name="T73" fmla="*/ 234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69">
                  <a:moveTo>
                    <a:pt x="412" y="234"/>
                  </a:moveTo>
                  <a:lnTo>
                    <a:pt x="412" y="259"/>
                  </a:lnTo>
                  <a:lnTo>
                    <a:pt x="403" y="304"/>
                  </a:lnTo>
                  <a:lnTo>
                    <a:pt x="388" y="346"/>
                  </a:lnTo>
                  <a:lnTo>
                    <a:pt x="365" y="384"/>
                  </a:lnTo>
                  <a:lnTo>
                    <a:pt x="337" y="416"/>
                  </a:lnTo>
                  <a:lnTo>
                    <a:pt x="305" y="441"/>
                  </a:lnTo>
                  <a:lnTo>
                    <a:pt x="267" y="460"/>
                  </a:lnTo>
                  <a:lnTo>
                    <a:pt x="227" y="469"/>
                  </a:lnTo>
                  <a:lnTo>
                    <a:pt x="206" y="469"/>
                  </a:lnTo>
                  <a:lnTo>
                    <a:pt x="185" y="469"/>
                  </a:lnTo>
                  <a:lnTo>
                    <a:pt x="144" y="460"/>
                  </a:lnTo>
                  <a:lnTo>
                    <a:pt x="108" y="441"/>
                  </a:lnTo>
                  <a:lnTo>
                    <a:pt x="74" y="416"/>
                  </a:lnTo>
                  <a:lnTo>
                    <a:pt x="46" y="384"/>
                  </a:lnTo>
                  <a:lnTo>
                    <a:pt x="25" y="346"/>
                  </a:lnTo>
                  <a:lnTo>
                    <a:pt x="9" y="304"/>
                  </a:lnTo>
                  <a:lnTo>
                    <a:pt x="1" y="259"/>
                  </a:lnTo>
                  <a:lnTo>
                    <a:pt x="0" y="234"/>
                  </a:lnTo>
                  <a:lnTo>
                    <a:pt x="1" y="211"/>
                  </a:lnTo>
                  <a:lnTo>
                    <a:pt x="9" y="164"/>
                  </a:lnTo>
                  <a:lnTo>
                    <a:pt x="25" y="122"/>
                  </a:lnTo>
                  <a:lnTo>
                    <a:pt x="46" y="85"/>
                  </a:lnTo>
                  <a:lnTo>
                    <a:pt x="74" y="53"/>
                  </a:lnTo>
                  <a:lnTo>
                    <a:pt x="108" y="28"/>
                  </a:lnTo>
                  <a:lnTo>
                    <a:pt x="144" y="9"/>
                  </a:lnTo>
                  <a:lnTo>
                    <a:pt x="185" y="1"/>
                  </a:lnTo>
                  <a:lnTo>
                    <a:pt x="206" y="0"/>
                  </a:lnTo>
                  <a:lnTo>
                    <a:pt x="227" y="1"/>
                  </a:lnTo>
                  <a:lnTo>
                    <a:pt x="267" y="9"/>
                  </a:lnTo>
                  <a:lnTo>
                    <a:pt x="305" y="28"/>
                  </a:lnTo>
                  <a:lnTo>
                    <a:pt x="337" y="53"/>
                  </a:lnTo>
                  <a:lnTo>
                    <a:pt x="365" y="85"/>
                  </a:lnTo>
                  <a:lnTo>
                    <a:pt x="388" y="122"/>
                  </a:lnTo>
                  <a:lnTo>
                    <a:pt x="403" y="164"/>
                  </a:lnTo>
                  <a:lnTo>
                    <a:pt x="412" y="211"/>
                  </a:lnTo>
                  <a:lnTo>
                    <a:pt x="412" y="234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2781" y="3209"/>
              <a:ext cx="103" cy="118"/>
            </a:xfrm>
            <a:custGeom>
              <a:avLst/>
              <a:gdLst>
                <a:gd name="T0" fmla="*/ 412 w 412"/>
                <a:gd name="T1" fmla="*/ 234 h 469"/>
                <a:gd name="T2" fmla="*/ 411 w 412"/>
                <a:gd name="T3" fmla="*/ 259 h 469"/>
                <a:gd name="T4" fmla="*/ 402 w 412"/>
                <a:gd name="T5" fmla="*/ 304 h 469"/>
                <a:gd name="T6" fmla="*/ 387 w 412"/>
                <a:gd name="T7" fmla="*/ 346 h 469"/>
                <a:gd name="T8" fmla="*/ 365 w 412"/>
                <a:gd name="T9" fmla="*/ 384 h 469"/>
                <a:gd name="T10" fmla="*/ 337 w 412"/>
                <a:gd name="T11" fmla="*/ 416 h 469"/>
                <a:gd name="T12" fmla="*/ 304 w 412"/>
                <a:gd name="T13" fmla="*/ 441 h 469"/>
                <a:gd name="T14" fmla="*/ 267 w 412"/>
                <a:gd name="T15" fmla="*/ 460 h 469"/>
                <a:gd name="T16" fmla="*/ 227 w 412"/>
                <a:gd name="T17" fmla="*/ 469 h 469"/>
                <a:gd name="T18" fmla="*/ 205 w 412"/>
                <a:gd name="T19" fmla="*/ 469 h 469"/>
                <a:gd name="T20" fmla="*/ 185 w 412"/>
                <a:gd name="T21" fmla="*/ 469 h 469"/>
                <a:gd name="T22" fmla="*/ 144 w 412"/>
                <a:gd name="T23" fmla="*/ 460 h 469"/>
                <a:gd name="T24" fmla="*/ 107 w 412"/>
                <a:gd name="T25" fmla="*/ 441 h 469"/>
                <a:gd name="T26" fmla="*/ 75 w 412"/>
                <a:gd name="T27" fmla="*/ 416 h 469"/>
                <a:gd name="T28" fmla="*/ 47 w 412"/>
                <a:gd name="T29" fmla="*/ 384 h 469"/>
                <a:gd name="T30" fmla="*/ 24 w 412"/>
                <a:gd name="T31" fmla="*/ 346 h 469"/>
                <a:gd name="T32" fmla="*/ 9 w 412"/>
                <a:gd name="T33" fmla="*/ 304 h 469"/>
                <a:gd name="T34" fmla="*/ 1 w 412"/>
                <a:gd name="T35" fmla="*/ 259 h 469"/>
                <a:gd name="T36" fmla="*/ 0 w 412"/>
                <a:gd name="T37" fmla="*/ 234 h 469"/>
                <a:gd name="T38" fmla="*/ 1 w 412"/>
                <a:gd name="T39" fmla="*/ 211 h 469"/>
                <a:gd name="T40" fmla="*/ 9 w 412"/>
                <a:gd name="T41" fmla="*/ 164 h 469"/>
                <a:gd name="T42" fmla="*/ 24 w 412"/>
                <a:gd name="T43" fmla="*/ 122 h 469"/>
                <a:gd name="T44" fmla="*/ 47 w 412"/>
                <a:gd name="T45" fmla="*/ 85 h 469"/>
                <a:gd name="T46" fmla="*/ 75 w 412"/>
                <a:gd name="T47" fmla="*/ 53 h 469"/>
                <a:gd name="T48" fmla="*/ 107 w 412"/>
                <a:gd name="T49" fmla="*/ 28 h 469"/>
                <a:gd name="T50" fmla="*/ 144 w 412"/>
                <a:gd name="T51" fmla="*/ 9 h 469"/>
                <a:gd name="T52" fmla="*/ 185 w 412"/>
                <a:gd name="T53" fmla="*/ 1 h 469"/>
                <a:gd name="T54" fmla="*/ 205 w 412"/>
                <a:gd name="T55" fmla="*/ 0 h 469"/>
                <a:gd name="T56" fmla="*/ 227 w 412"/>
                <a:gd name="T57" fmla="*/ 1 h 469"/>
                <a:gd name="T58" fmla="*/ 267 w 412"/>
                <a:gd name="T59" fmla="*/ 9 h 469"/>
                <a:gd name="T60" fmla="*/ 304 w 412"/>
                <a:gd name="T61" fmla="*/ 28 h 469"/>
                <a:gd name="T62" fmla="*/ 337 w 412"/>
                <a:gd name="T63" fmla="*/ 53 h 469"/>
                <a:gd name="T64" fmla="*/ 365 w 412"/>
                <a:gd name="T65" fmla="*/ 85 h 469"/>
                <a:gd name="T66" fmla="*/ 387 w 412"/>
                <a:gd name="T67" fmla="*/ 122 h 469"/>
                <a:gd name="T68" fmla="*/ 402 w 412"/>
                <a:gd name="T69" fmla="*/ 164 h 469"/>
                <a:gd name="T70" fmla="*/ 411 w 412"/>
                <a:gd name="T71" fmla="*/ 211 h 469"/>
                <a:gd name="T72" fmla="*/ 412 w 412"/>
                <a:gd name="T73" fmla="*/ 234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69">
                  <a:moveTo>
                    <a:pt x="412" y="234"/>
                  </a:moveTo>
                  <a:lnTo>
                    <a:pt x="411" y="259"/>
                  </a:lnTo>
                  <a:lnTo>
                    <a:pt x="402" y="304"/>
                  </a:lnTo>
                  <a:lnTo>
                    <a:pt x="387" y="346"/>
                  </a:lnTo>
                  <a:lnTo>
                    <a:pt x="365" y="384"/>
                  </a:lnTo>
                  <a:lnTo>
                    <a:pt x="337" y="416"/>
                  </a:lnTo>
                  <a:lnTo>
                    <a:pt x="304" y="441"/>
                  </a:lnTo>
                  <a:lnTo>
                    <a:pt x="267" y="460"/>
                  </a:lnTo>
                  <a:lnTo>
                    <a:pt x="227" y="469"/>
                  </a:lnTo>
                  <a:lnTo>
                    <a:pt x="205" y="469"/>
                  </a:lnTo>
                  <a:lnTo>
                    <a:pt x="185" y="469"/>
                  </a:lnTo>
                  <a:lnTo>
                    <a:pt x="144" y="460"/>
                  </a:lnTo>
                  <a:lnTo>
                    <a:pt x="107" y="441"/>
                  </a:lnTo>
                  <a:lnTo>
                    <a:pt x="75" y="416"/>
                  </a:lnTo>
                  <a:lnTo>
                    <a:pt x="47" y="384"/>
                  </a:lnTo>
                  <a:lnTo>
                    <a:pt x="24" y="346"/>
                  </a:lnTo>
                  <a:lnTo>
                    <a:pt x="9" y="304"/>
                  </a:lnTo>
                  <a:lnTo>
                    <a:pt x="1" y="259"/>
                  </a:lnTo>
                  <a:lnTo>
                    <a:pt x="0" y="234"/>
                  </a:lnTo>
                  <a:lnTo>
                    <a:pt x="1" y="211"/>
                  </a:lnTo>
                  <a:lnTo>
                    <a:pt x="9" y="164"/>
                  </a:lnTo>
                  <a:lnTo>
                    <a:pt x="24" y="122"/>
                  </a:lnTo>
                  <a:lnTo>
                    <a:pt x="47" y="85"/>
                  </a:lnTo>
                  <a:lnTo>
                    <a:pt x="75" y="53"/>
                  </a:lnTo>
                  <a:lnTo>
                    <a:pt x="107" y="28"/>
                  </a:lnTo>
                  <a:lnTo>
                    <a:pt x="144" y="9"/>
                  </a:lnTo>
                  <a:lnTo>
                    <a:pt x="185" y="1"/>
                  </a:lnTo>
                  <a:lnTo>
                    <a:pt x="205" y="0"/>
                  </a:lnTo>
                  <a:lnTo>
                    <a:pt x="227" y="1"/>
                  </a:lnTo>
                  <a:lnTo>
                    <a:pt x="267" y="9"/>
                  </a:lnTo>
                  <a:lnTo>
                    <a:pt x="304" y="28"/>
                  </a:lnTo>
                  <a:lnTo>
                    <a:pt x="337" y="53"/>
                  </a:lnTo>
                  <a:lnTo>
                    <a:pt x="365" y="85"/>
                  </a:lnTo>
                  <a:lnTo>
                    <a:pt x="387" y="122"/>
                  </a:lnTo>
                  <a:lnTo>
                    <a:pt x="402" y="164"/>
                  </a:lnTo>
                  <a:lnTo>
                    <a:pt x="411" y="211"/>
                  </a:lnTo>
                  <a:lnTo>
                    <a:pt x="412" y="234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2423" y="3006"/>
              <a:ext cx="409" cy="464"/>
            </a:xfrm>
            <a:custGeom>
              <a:avLst/>
              <a:gdLst>
                <a:gd name="T0" fmla="*/ 1637 w 1638"/>
                <a:gd name="T1" fmla="*/ 567 h 1857"/>
                <a:gd name="T2" fmla="*/ 1620 w 1638"/>
                <a:gd name="T3" fmla="*/ 445 h 1857"/>
                <a:gd name="T4" fmla="*/ 1577 w 1638"/>
                <a:gd name="T5" fmla="*/ 333 h 1857"/>
                <a:gd name="T6" fmla="*/ 1509 w 1638"/>
                <a:gd name="T7" fmla="*/ 234 h 1857"/>
                <a:gd name="T8" fmla="*/ 1415 w 1638"/>
                <a:gd name="T9" fmla="*/ 150 h 1857"/>
                <a:gd name="T10" fmla="*/ 1295 w 1638"/>
                <a:gd name="T11" fmla="*/ 83 h 1857"/>
                <a:gd name="T12" fmla="*/ 1146 w 1638"/>
                <a:gd name="T13" fmla="*/ 35 h 1857"/>
                <a:gd name="T14" fmla="*/ 970 w 1638"/>
                <a:gd name="T15" fmla="*/ 7 h 1857"/>
                <a:gd name="T16" fmla="*/ 819 w 1638"/>
                <a:gd name="T17" fmla="*/ 0 h 1857"/>
                <a:gd name="T18" fmla="*/ 668 w 1638"/>
                <a:gd name="T19" fmla="*/ 7 h 1857"/>
                <a:gd name="T20" fmla="*/ 491 w 1638"/>
                <a:gd name="T21" fmla="*/ 35 h 1857"/>
                <a:gd name="T22" fmla="*/ 343 w 1638"/>
                <a:gd name="T23" fmla="*/ 83 h 1857"/>
                <a:gd name="T24" fmla="*/ 223 w 1638"/>
                <a:gd name="T25" fmla="*/ 150 h 1857"/>
                <a:gd name="T26" fmla="*/ 129 w 1638"/>
                <a:gd name="T27" fmla="*/ 234 h 1857"/>
                <a:gd name="T28" fmla="*/ 61 w 1638"/>
                <a:gd name="T29" fmla="*/ 333 h 1857"/>
                <a:gd name="T30" fmla="*/ 18 w 1638"/>
                <a:gd name="T31" fmla="*/ 445 h 1857"/>
                <a:gd name="T32" fmla="*/ 0 w 1638"/>
                <a:gd name="T33" fmla="*/ 567 h 1857"/>
                <a:gd name="T34" fmla="*/ 0 w 1638"/>
                <a:gd name="T35" fmla="*/ 669 h 1857"/>
                <a:gd name="T36" fmla="*/ 7 w 1638"/>
                <a:gd name="T37" fmla="*/ 993 h 1857"/>
                <a:gd name="T38" fmla="*/ 38 w 1638"/>
                <a:gd name="T39" fmla="*/ 1202 h 1857"/>
                <a:gd name="T40" fmla="*/ 99 w 1638"/>
                <a:gd name="T41" fmla="*/ 1409 h 1857"/>
                <a:gd name="T42" fmla="*/ 205 w 1638"/>
                <a:gd name="T43" fmla="*/ 1595 h 1857"/>
                <a:gd name="T44" fmla="*/ 342 w 1638"/>
                <a:gd name="T45" fmla="*/ 1727 h 1857"/>
                <a:gd name="T46" fmla="*/ 444 w 1638"/>
                <a:gd name="T47" fmla="*/ 1784 h 1857"/>
                <a:gd name="T48" fmla="*/ 563 w 1638"/>
                <a:gd name="T49" fmla="*/ 1827 h 1857"/>
                <a:gd name="T50" fmla="*/ 701 w 1638"/>
                <a:gd name="T51" fmla="*/ 1852 h 1857"/>
                <a:gd name="T52" fmla="*/ 819 w 1638"/>
                <a:gd name="T53" fmla="*/ 1857 h 1857"/>
                <a:gd name="T54" fmla="*/ 937 w 1638"/>
                <a:gd name="T55" fmla="*/ 1852 h 1857"/>
                <a:gd name="T56" fmla="*/ 1075 w 1638"/>
                <a:gd name="T57" fmla="*/ 1827 h 1857"/>
                <a:gd name="T58" fmla="*/ 1193 w 1638"/>
                <a:gd name="T59" fmla="*/ 1784 h 1857"/>
                <a:gd name="T60" fmla="*/ 1295 w 1638"/>
                <a:gd name="T61" fmla="*/ 1727 h 1857"/>
                <a:gd name="T62" fmla="*/ 1434 w 1638"/>
                <a:gd name="T63" fmla="*/ 1595 h 1857"/>
                <a:gd name="T64" fmla="*/ 1539 w 1638"/>
                <a:gd name="T65" fmla="*/ 1409 h 1857"/>
                <a:gd name="T66" fmla="*/ 1601 w 1638"/>
                <a:gd name="T67" fmla="*/ 1202 h 1857"/>
                <a:gd name="T68" fmla="*/ 1630 w 1638"/>
                <a:gd name="T69" fmla="*/ 993 h 1857"/>
                <a:gd name="T70" fmla="*/ 1638 w 1638"/>
                <a:gd name="T71" fmla="*/ 669 h 1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38" h="1857">
                  <a:moveTo>
                    <a:pt x="1638" y="599"/>
                  </a:moveTo>
                  <a:lnTo>
                    <a:pt x="1637" y="567"/>
                  </a:lnTo>
                  <a:lnTo>
                    <a:pt x="1632" y="504"/>
                  </a:lnTo>
                  <a:lnTo>
                    <a:pt x="1620" y="445"/>
                  </a:lnTo>
                  <a:lnTo>
                    <a:pt x="1602" y="387"/>
                  </a:lnTo>
                  <a:lnTo>
                    <a:pt x="1577" y="333"/>
                  </a:lnTo>
                  <a:lnTo>
                    <a:pt x="1546" y="281"/>
                  </a:lnTo>
                  <a:lnTo>
                    <a:pt x="1509" y="234"/>
                  </a:lnTo>
                  <a:lnTo>
                    <a:pt x="1465" y="190"/>
                  </a:lnTo>
                  <a:lnTo>
                    <a:pt x="1415" y="150"/>
                  </a:lnTo>
                  <a:lnTo>
                    <a:pt x="1358" y="114"/>
                  </a:lnTo>
                  <a:lnTo>
                    <a:pt x="1295" y="83"/>
                  </a:lnTo>
                  <a:lnTo>
                    <a:pt x="1224" y="56"/>
                  </a:lnTo>
                  <a:lnTo>
                    <a:pt x="1146" y="35"/>
                  </a:lnTo>
                  <a:lnTo>
                    <a:pt x="1062" y="17"/>
                  </a:lnTo>
                  <a:lnTo>
                    <a:pt x="970" y="7"/>
                  </a:lnTo>
                  <a:lnTo>
                    <a:pt x="871" y="0"/>
                  </a:lnTo>
                  <a:lnTo>
                    <a:pt x="819" y="0"/>
                  </a:lnTo>
                  <a:lnTo>
                    <a:pt x="767" y="0"/>
                  </a:lnTo>
                  <a:lnTo>
                    <a:pt x="668" y="7"/>
                  </a:lnTo>
                  <a:lnTo>
                    <a:pt x="576" y="17"/>
                  </a:lnTo>
                  <a:lnTo>
                    <a:pt x="491" y="35"/>
                  </a:lnTo>
                  <a:lnTo>
                    <a:pt x="415" y="56"/>
                  </a:lnTo>
                  <a:lnTo>
                    <a:pt x="343" y="83"/>
                  </a:lnTo>
                  <a:lnTo>
                    <a:pt x="280" y="114"/>
                  </a:lnTo>
                  <a:lnTo>
                    <a:pt x="223" y="150"/>
                  </a:lnTo>
                  <a:lnTo>
                    <a:pt x="172" y="190"/>
                  </a:lnTo>
                  <a:lnTo>
                    <a:pt x="129" y="234"/>
                  </a:lnTo>
                  <a:lnTo>
                    <a:pt x="91" y="281"/>
                  </a:lnTo>
                  <a:lnTo>
                    <a:pt x="61" y="333"/>
                  </a:lnTo>
                  <a:lnTo>
                    <a:pt x="36" y="387"/>
                  </a:lnTo>
                  <a:lnTo>
                    <a:pt x="18" y="445"/>
                  </a:lnTo>
                  <a:lnTo>
                    <a:pt x="6" y="504"/>
                  </a:lnTo>
                  <a:lnTo>
                    <a:pt x="0" y="567"/>
                  </a:lnTo>
                  <a:lnTo>
                    <a:pt x="0" y="599"/>
                  </a:lnTo>
                  <a:lnTo>
                    <a:pt x="0" y="669"/>
                  </a:lnTo>
                  <a:lnTo>
                    <a:pt x="0" y="843"/>
                  </a:lnTo>
                  <a:lnTo>
                    <a:pt x="7" y="993"/>
                  </a:lnTo>
                  <a:lnTo>
                    <a:pt x="19" y="1097"/>
                  </a:lnTo>
                  <a:lnTo>
                    <a:pt x="38" y="1202"/>
                  </a:lnTo>
                  <a:lnTo>
                    <a:pt x="63" y="1307"/>
                  </a:lnTo>
                  <a:lnTo>
                    <a:pt x="99" y="1409"/>
                  </a:lnTo>
                  <a:lnTo>
                    <a:pt x="145" y="1505"/>
                  </a:lnTo>
                  <a:lnTo>
                    <a:pt x="205" y="1595"/>
                  </a:lnTo>
                  <a:lnTo>
                    <a:pt x="278" y="1674"/>
                  </a:lnTo>
                  <a:lnTo>
                    <a:pt x="342" y="1727"/>
                  </a:lnTo>
                  <a:lnTo>
                    <a:pt x="391" y="1757"/>
                  </a:lnTo>
                  <a:lnTo>
                    <a:pt x="444" y="1784"/>
                  </a:lnTo>
                  <a:lnTo>
                    <a:pt x="501" y="1808"/>
                  </a:lnTo>
                  <a:lnTo>
                    <a:pt x="563" y="1827"/>
                  </a:lnTo>
                  <a:lnTo>
                    <a:pt x="630" y="1842"/>
                  </a:lnTo>
                  <a:lnTo>
                    <a:pt x="701" y="1852"/>
                  </a:lnTo>
                  <a:lnTo>
                    <a:pt x="779" y="1857"/>
                  </a:lnTo>
                  <a:lnTo>
                    <a:pt x="819" y="1857"/>
                  </a:lnTo>
                  <a:lnTo>
                    <a:pt x="859" y="1857"/>
                  </a:lnTo>
                  <a:lnTo>
                    <a:pt x="937" y="1852"/>
                  </a:lnTo>
                  <a:lnTo>
                    <a:pt x="1008" y="1842"/>
                  </a:lnTo>
                  <a:lnTo>
                    <a:pt x="1075" y="1827"/>
                  </a:lnTo>
                  <a:lnTo>
                    <a:pt x="1136" y="1808"/>
                  </a:lnTo>
                  <a:lnTo>
                    <a:pt x="1193" y="1784"/>
                  </a:lnTo>
                  <a:lnTo>
                    <a:pt x="1246" y="1757"/>
                  </a:lnTo>
                  <a:lnTo>
                    <a:pt x="1295" y="1727"/>
                  </a:lnTo>
                  <a:lnTo>
                    <a:pt x="1360" y="1674"/>
                  </a:lnTo>
                  <a:lnTo>
                    <a:pt x="1434" y="1595"/>
                  </a:lnTo>
                  <a:lnTo>
                    <a:pt x="1493" y="1505"/>
                  </a:lnTo>
                  <a:lnTo>
                    <a:pt x="1539" y="1409"/>
                  </a:lnTo>
                  <a:lnTo>
                    <a:pt x="1575" y="1307"/>
                  </a:lnTo>
                  <a:lnTo>
                    <a:pt x="1601" y="1202"/>
                  </a:lnTo>
                  <a:lnTo>
                    <a:pt x="1619" y="1097"/>
                  </a:lnTo>
                  <a:lnTo>
                    <a:pt x="1630" y="993"/>
                  </a:lnTo>
                  <a:lnTo>
                    <a:pt x="1638" y="843"/>
                  </a:lnTo>
                  <a:lnTo>
                    <a:pt x="1638" y="669"/>
                  </a:lnTo>
                  <a:lnTo>
                    <a:pt x="1638" y="599"/>
                  </a:lnTo>
                  <a:close/>
                </a:path>
              </a:pathLst>
            </a:custGeom>
            <a:solidFill>
              <a:srgbClr val="FDC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2506" y="3230"/>
              <a:ext cx="44" cy="48"/>
            </a:xfrm>
            <a:custGeom>
              <a:avLst/>
              <a:gdLst>
                <a:gd name="T0" fmla="*/ 176 w 176"/>
                <a:gd name="T1" fmla="*/ 97 h 194"/>
                <a:gd name="T2" fmla="*/ 175 w 176"/>
                <a:gd name="T3" fmla="*/ 117 h 194"/>
                <a:gd name="T4" fmla="*/ 162 w 176"/>
                <a:gd name="T5" fmla="*/ 152 h 194"/>
                <a:gd name="T6" fmla="*/ 138 w 176"/>
                <a:gd name="T7" fmla="*/ 178 h 194"/>
                <a:gd name="T8" fmla="*/ 106 w 176"/>
                <a:gd name="T9" fmla="*/ 193 h 194"/>
                <a:gd name="T10" fmla="*/ 88 w 176"/>
                <a:gd name="T11" fmla="*/ 194 h 194"/>
                <a:gd name="T12" fmla="*/ 70 w 176"/>
                <a:gd name="T13" fmla="*/ 193 h 194"/>
                <a:gd name="T14" fmla="*/ 38 w 176"/>
                <a:gd name="T15" fmla="*/ 178 h 194"/>
                <a:gd name="T16" fmla="*/ 14 w 176"/>
                <a:gd name="T17" fmla="*/ 152 h 194"/>
                <a:gd name="T18" fmla="*/ 1 w 176"/>
                <a:gd name="T19" fmla="*/ 117 h 194"/>
                <a:gd name="T20" fmla="*/ 0 w 176"/>
                <a:gd name="T21" fmla="*/ 97 h 194"/>
                <a:gd name="T22" fmla="*/ 1 w 176"/>
                <a:gd name="T23" fmla="*/ 78 h 194"/>
                <a:gd name="T24" fmla="*/ 14 w 176"/>
                <a:gd name="T25" fmla="*/ 42 h 194"/>
                <a:gd name="T26" fmla="*/ 38 w 176"/>
                <a:gd name="T27" fmla="*/ 17 h 194"/>
                <a:gd name="T28" fmla="*/ 70 w 176"/>
                <a:gd name="T29" fmla="*/ 1 h 194"/>
                <a:gd name="T30" fmla="*/ 88 w 176"/>
                <a:gd name="T31" fmla="*/ 0 h 194"/>
                <a:gd name="T32" fmla="*/ 106 w 176"/>
                <a:gd name="T33" fmla="*/ 1 h 194"/>
                <a:gd name="T34" fmla="*/ 138 w 176"/>
                <a:gd name="T35" fmla="*/ 17 h 194"/>
                <a:gd name="T36" fmla="*/ 162 w 176"/>
                <a:gd name="T37" fmla="*/ 42 h 194"/>
                <a:gd name="T38" fmla="*/ 175 w 176"/>
                <a:gd name="T39" fmla="*/ 78 h 194"/>
                <a:gd name="T40" fmla="*/ 176 w 176"/>
                <a:gd name="T41" fmla="*/ 9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6" h="194">
                  <a:moveTo>
                    <a:pt x="176" y="97"/>
                  </a:moveTo>
                  <a:lnTo>
                    <a:pt x="175" y="117"/>
                  </a:lnTo>
                  <a:lnTo>
                    <a:pt x="162" y="152"/>
                  </a:lnTo>
                  <a:lnTo>
                    <a:pt x="138" y="178"/>
                  </a:lnTo>
                  <a:lnTo>
                    <a:pt x="106" y="193"/>
                  </a:lnTo>
                  <a:lnTo>
                    <a:pt x="88" y="194"/>
                  </a:lnTo>
                  <a:lnTo>
                    <a:pt x="70" y="193"/>
                  </a:lnTo>
                  <a:lnTo>
                    <a:pt x="38" y="178"/>
                  </a:lnTo>
                  <a:lnTo>
                    <a:pt x="14" y="152"/>
                  </a:lnTo>
                  <a:lnTo>
                    <a:pt x="1" y="117"/>
                  </a:lnTo>
                  <a:lnTo>
                    <a:pt x="0" y="97"/>
                  </a:lnTo>
                  <a:lnTo>
                    <a:pt x="1" y="78"/>
                  </a:lnTo>
                  <a:lnTo>
                    <a:pt x="14" y="42"/>
                  </a:lnTo>
                  <a:lnTo>
                    <a:pt x="38" y="17"/>
                  </a:lnTo>
                  <a:lnTo>
                    <a:pt x="70" y="1"/>
                  </a:lnTo>
                  <a:lnTo>
                    <a:pt x="88" y="0"/>
                  </a:lnTo>
                  <a:lnTo>
                    <a:pt x="106" y="1"/>
                  </a:lnTo>
                  <a:lnTo>
                    <a:pt x="138" y="17"/>
                  </a:lnTo>
                  <a:lnTo>
                    <a:pt x="162" y="42"/>
                  </a:lnTo>
                  <a:lnTo>
                    <a:pt x="175" y="78"/>
                  </a:lnTo>
                  <a:lnTo>
                    <a:pt x="176" y="97"/>
                  </a:lnTo>
                  <a:close/>
                </a:path>
              </a:pathLst>
            </a:custGeom>
            <a:solidFill>
              <a:srgbClr val="3B25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2512" y="3236"/>
              <a:ext cx="13" cy="14"/>
            </a:xfrm>
            <a:custGeom>
              <a:avLst/>
              <a:gdLst>
                <a:gd name="T0" fmla="*/ 53 w 53"/>
                <a:gd name="T1" fmla="*/ 27 h 54"/>
                <a:gd name="T2" fmla="*/ 51 w 53"/>
                <a:gd name="T3" fmla="*/ 38 h 54"/>
                <a:gd name="T4" fmla="*/ 37 w 53"/>
                <a:gd name="T5" fmla="*/ 52 h 54"/>
                <a:gd name="T6" fmla="*/ 26 w 53"/>
                <a:gd name="T7" fmla="*/ 54 h 54"/>
                <a:gd name="T8" fmla="*/ 15 w 53"/>
                <a:gd name="T9" fmla="*/ 52 h 54"/>
                <a:gd name="T10" fmla="*/ 1 w 53"/>
                <a:gd name="T11" fmla="*/ 38 h 54"/>
                <a:gd name="T12" fmla="*/ 0 w 53"/>
                <a:gd name="T13" fmla="*/ 27 h 54"/>
                <a:gd name="T14" fmla="*/ 1 w 53"/>
                <a:gd name="T15" fmla="*/ 16 h 54"/>
                <a:gd name="T16" fmla="*/ 15 w 53"/>
                <a:gd name="T17" fmla="*/ 2 h 54"/>
                <a:gd name="T18" fmla="*/ 26 w 53"/>
                <a:gd name="T19" fmla="*/ 0 h 54"/>
                <a:gd name="T20" fmla="*/ 37 w 53"/>
                <a:gd name="T21" fmla="*/ 2 h 54"/>
                <a:gd name="T22" fmla="*/ 51 w 53"/>
                <a:gd name="T23" fmla="*/ 16 h 54"/>
                <a:gd name="T24" fmla="*/ 53 w 53"/>
                <a:gd name="T25" fmla="*/ 2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54">
                  <a:moveTo>
                    <a:pt x="53" y="27"/>
                  </a:moveTo>
                  <a:lnTo>
                    <a:pt x="51" y="38"/>
                  </a:lnTo>
                  <a:lnTo>
                    <a:pt x="37" y="52"/>
                  </a:lnTo>
                  <a:lnTo>
                    <a:pt x="26" y="54"/>
                  </a:lnTo>
                  <a:lnTo>
                    <a:pt x="15" y="52"/>
                  </a:lnTo>
                  <a:lnTo>
                    <a:pt x="1" y="38"/>
                  </a:lnTo>
                  <a:lnTo>
                    <a:pt x="0" y="27"/>
                  </a:lnTo>
                  <a:lnTo>
                    <a:pt x="1" y="16"/>
                  </a:lnTo>
                  <a:lnTo>
                    <a:pt x="15" y="2"/>
                  </a:lnTo>
                  <a:lnTo>
                    <a:pt x="26" y="0"/>
                  </a:lnTo>
                  <a:lnTo>
                    <a:pt x="37" y="2"/>
                  </a:lnTo>
                  <a:lnTo>
                    <a:pt x="51" y="16"/>
                  </a:lnTo>
                  <a:lnTo>
                    <a:pt x="53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21" name="Freeform 12"/>
            <p:cNvSpPr>
              <a:spLocks/>
            </p:cNvSpPr>
            <p:nvPr/>
          </p:nvSpPr>
          <p:spPr bwMode="auto">
            <a:xfrm>
              <a:off x="2490" y="3165"/>
              <a:ext cx="73" cy="31"/>
            </a:xfrm>
            <a:custGeom>
              <a:avLst/>
              <a:gdLst>
                <a:gd name="T0" fmla="*/ 9 w 291"/>
                <a:gd name="T1" fmla="*/ 115 h 126"/>
                <a:gd name="T2" fmla="*/ 17 w 291"/>
                <a:gd name="T3" fmla="*/ 118 h 126"/>
                <a:gd name="T4" fmla="*/ 36 w 291"/>
                <a:gd name="T5" fmla="*/ 117 h 126"/>
                <a:gd name="T6" fmla="*/ 69 w 291"/>
                <a:gd name="T7" fmla="*/ 106 h 126"/>
                <a:gd name="T8" fmla="*/ 114 w 291"/>
                <a:gd name="T9" fmla="*/ 95 h 126"/>
                <a:gd name="T10" fmla="*/ 151 w 291"/>
                <a:gd name="T11" fmla="*/ 90 h 126"/>
                <a:gd name="T12" fmla="*/ 194 w 291"/>
                <a:gd name="T13" fmla="*/ 96 h 126"/>
                <a:gd name="T14" fmla="*/ 245 w 291"/>
                <a:gd name="T15" fmla="*/ 111 h 126"/>
                <a:gd name="T16" fmla="*/ 273 w 291"/>
                <a:gd name="T17" fmla="*/ 125 h 126"/>
                <a:gd name="T18" fmla="*/ 278 w 291"/>
                <a:gd name="T19" fmla="*/ 126 h 126"/>
                <a:gd name="T20" fmla="*/ 286 w 291"/>
                <a:gd name="T21" fmla="*/ 118 h 126"/>
                <a:gd name="T22" fmla="*/ 291 w 291"/>
                <a:gd name="T23" fmla="*/ 102 h 126"/>
                <a:gd name="T24" fmla="*/ 289 w 291"/>
                <a:gd name="T25" fmla="*/ 79 h 126"/>
                <a:gd name="T26" fmla="*/ 279 w 291"/>
                <a:gd name="T27" fmla="*/ 55 h 126"/>
                <a:gd name="T28" fmla="*/ 260 w 291"/>
                <a:gd name="T29" fmla="*/ 31 h 126"/>
                <a:gd name="T30" fmla="*/ 227 w 291"/>
                <a:gd name="T31" fmla="*/ 12 h 126"/>
                <a:gd name="T32" fmla="*/ 182 w 291"/>
                <a:gd name="T33" fmla="*/ 1 h 126"/>
                <a:gd name="T34" fmla="*/ 152 w 291"/>
                <a:gd name="T35" fmla="*/ 0 h 126"/>
                <a:gd name="T36" fmla="*/ 126 w 291"/>
                <a:gd name="T37" fmla="*/ 0 h 126"/>
                <a:gd name="T38" fmla="*/ 83 w 291"/>
                <a:gd name="T39" fmla="*/ 8 h 126"/>
                <a:gd name="T40" fmla="*/ 50 w 291"/>
                <a:gd name="T41" fmla="*/ 23 h 126"/>
                <a:gd name="T42" fmla="*/ 26 w 291"/>
                <a:gd name="T43" fmla="*/ 43 h 126"/>
                <a:gd name="T44" fmla="*/ 10 w 291"/>
                <a:gd name="T45" fmla="*/ 63 h 126"/>
                <a:gd name="T46" fmla="*/ 2 w 291"/>
                <a:gd name="T47" fmla="*/ 83 h 126"/>
                <a:gd name="T48" fmla="*/ 0 w 291"/>
                <a:gd name="T49" fmla="*/ 100 h 126"/>
                <a:gd name="T50" fmla="*/ 4 w 291"/>
                <a:gd name="T51" fmla="*/ 113 h 126"/>
                <a:gd name="T52" fmla="*/ 9 w 291"/>
                <a:gd name="T53" fmla="*/ 11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1" h="126">
                  <a:moveTo>
                    <a:pt x="9" y="115"/>
                  </a:moveTo>
                  <a:lnTo>
                    <a:pt x="17" y="118"/>
                  </a:lnTo>
                  <a:lnTo>
                    <a:pt x="36" y="117"/>
                  </a:lnTo>
                  <a:lnTo>
                    <a:pt x="69" y="106"/>
                  </a:lnTo>
                  <a:lnTo>
                    <a:pt x="114" y="95"/>
                  </a:lnTo>
                  <a:lnTo>
                    <a:pt x="151" y="90"/>
                  </a:lnTo>
                  <a:lnTo>
                    <a:pt x="194" y="96"/>
                  </a:lnTo>
                  <a:lnTo>
                    <a:pt x="245" y="111"/>
                  </a:lnTo>
                  <a:lnTo>
                    <a:pt x="273" y="125"/>
                  </a:lnTo>
                  <a:lnTo>
                    <a:pt x="278" y="126"/>
                  </a:lnTo>
                  <a:lnTo>
                    <a:pt x="286" y="118"/>
                  </a:lnTo>
                  <a:lnTo>
                    <a:pt x="291" y="102"/>
                  </a:lnTo>
                  <a:lnTo>
                    <a:pt x="289" y="79"/>
                  </a:lnTo>
                  <a:lnTo>
                    <a:pt x="279" y="55"/>
                  </a:lnTo>
                  <a:lnTo>
                    <a:pt x="260" y="31"/>
                  </a:lnTo>
                  <a:lnTo>
                    <a:pt x="227" y="12"/>
                  </a:lnTo>
                  <a:lnTo>
                    <a:pt x="182" y="1"/>
                  </a:lnTo>
                  <a:lnTo>
                    <a:pt x="152" y="0"/>
                  </a:lnTo>
                  <a:lnTo>
                    <a:pt x="126" y="0"/>
                  </a:lnTo>
                  <a:lnTo>
                    <a:pt x="83" y="8"/>
                  </a:lnTo>
                  <a:lnTo>
                    <a:pt x="50" y="23"/>
                  </a:lnTo>
                  <a:lnTo>
                    <a:pt x="26" y="43"/>
                  </a:lnTo>
                  <a:lnTo>
                    <a:pt x="10" y="63"/>
                  </a:lnTo>
                  <a:lnTo>
                    <a:pt x="2" y="83"/>
                  </a:lnTo>
                  <a:lnTo>
                    <a:pt x="0" y="100"/>
                  </a:lnTo>
                  <a:lnTo>
                    <a:pt x="4" y="113"/>
                  </a:lnTo>
                  <a:lnTo>
                    <a:pt x="9" y="115"/>
                  </a:lnTo>
                  <a:close/>
                </a:path>
              </a:pathLst>
            </a:custGeom>
            <a:solidFill>
              <a:srgbClr val="5136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2708" y="3230"/>
              <a:ext cx="44" cy="48"/>
            </a:xfrm>
            <a:custGeom>
              <a:avLst/>
              <a:gdLst>
                <a:gd name="T0" fmla="*/ 176 w 176"/>
                <a:gd name="T1" fmla="*/ 97 h 194"/>
                <a:gd name="T2" fmla="*/ 175 w 176"/>
                <a:gd name="T3" fmla="*/ 117 h 194"/>
                <a:gd name="T4" fmla="*/ 162 w 176"/>
                <a:gd name="T5" fmla="*/ 152 h 194"/>
                <a:gd name="T6" fmla="*/ 138 w 176"/>
                <a:gd name="T7" fmla="*/ 178 h 194"/>
                <a:gd name="T8" fmla="*/ 106 w 176"/>
                <a:gd name="T9" fmla="*/ 193 h 194"/>
                <a:gd name="T10" fmla="*/ 88 w 176"/>
                <a:gd name="T11" fmla="*/ 194 h 194"/>
                <a:gd name="T12" fmla="*/ 70 w 176"/>
                <a:gd name="T13" fmla="*/ 193 h 194"/>
                <a:gd name="T14" fmla="*/ 38 w 176"/>
                <a:gd name="T15" fmla="*/ 178 h 194"/>
                <a:gd name="T16" fmla="*/ 14 w 176"/>
                <a:gd name="T17" fmla="*/ 152 h 194"/>
                <a:gd name="T18" fmla="*/ 1 w 176"/>
                <a:gd name="T19" fmla="*/ 117 h 194"/>
                <a:gd name="T20" fmla="*/ 0 w 176"/>
                <a:gd name="T21" fmla="*/ 97 h 194"/>
                <a:gd name="T22" fmla="*/ 1 w 176"/>
                <a:gd name="T23" fmla="*/ 78 h 194"/>
                <a:gd name="T24" fmla="*/ 14 w 176"/>
                <a:gd name="T25" fmla="*/ 42 h 194"/>
                <a:gd name="T26" fmla="*/ 38 w 176"/>
                <a:gd name="T27" fmla="*/ 17 h 194"/>
                <a:gd name="T28" fmla="*/ 70 w 176"/>
                <a:gd name="T29" fmla="*/ 1 h 194"/>
                <a:gd name="T30" fmla="*/ 88 w 176"/>
                <a:gd name="T31" fmla="*/ 0 h 194"/>
                <a:gd name="T32" fmla="*/ 106 w 176"/>
                <a:gd name="T33" fmla="*/ 1 h 194"/>
                <a:gd name="T34" fmla="*/ 138 w 176"/>
                <a:gd name="T35" fmla="*/ 17 h 194"/>
                <a:gd name="T36" fmla="*/ 162 w 176"/>
                <a:gd name="T37" fmla="*/ 42 h 194"/>
                <a:gd name="T38" fmla="*/ 175 w 176"/>
                <a:gd name="T39" fmla="*/ 78 h 194"/>
                <a:gd name="T40" fmla="*/ 176 w 176"/>
                <a:gd name="T41" fmla="*/ 97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6" h="194">
                  <a:moveTo>
                    <a:pt x="176" y="97"/>
                  </a:moveTo>
                  <a:lnTo>
                    <a:pt x="175" y="117"/>
                  </a:lnTo>
                  <a:lnTo>
                    <a:pt x="162" y="152"/>
                  </a:lnTo>
                  <a:lnTo>
                    <a:pt x="138" y="178"/>
                  </a:lnTo>
                  <a:lnTo>
                    <a:pt x="106" y="193"/>
                  </a:lnTo>
                  <a:lnTo>
                    <a:pt x="88" y="194"/>
                  </a:lnTo>
                  <a:lnTo>
                    <a:pt x="70" y="193"/>
                  </a:lnTo>
                  <a:lnTo>
                    <a:pt x="38" y="178"/>
                  </a:lnTo>
                  <a:lnTo>
                    <a:pt x="14" y="152"/>
                  </a:lnTo>
                  <a:lnTo>
                    <a:pt x="1" y="117"/>
                  </a:lnTo>
                  <a:lnTo>
                    <a:pt x="0" y="97"/>
                  </a:lnTo>
                  <a:lnTo>
                    <a:pt x="1" y="78"/>
                  </a:lnTo>
                  <a:lnTo>
                    <a:pt x="14" y="42"/>
                  </a:lnTo>
                  <a:lnTo>
                    <a:pt x="38" y="17"/>
                  </a:lnTo>
                  <a:lnTo>
                    <a:pt x="70" y="1"/>
                  </a:lnTo>
                  <a:lnTo>
                    <a:pt x="88" y="0"/>
                  </a:lnTo>
                  <a:lnTo>
                    <a:pt x="106" y="1"/>
                  </a:lnTo>
                  <a:lnTo>
                    <a:pt x="138" y="17"/>
                  </a:lnTo>
                  <a:lnTo>
                    <a:pt x="162" y="42"/>
                  </a:lnTo>
                  <a:lnTo>
                    <a:pt x="175" y="78"/>
                  </a:lnTo>
                  <a:lnTo>
                    <a:pt x="176" y="97"/>
                  </a:lnTo>
                  <a:close/>
                </a:path>
              </a:pathLst>
            </a:custGeom>
            <a:solidFill>
              <a:srgbClr val="3B25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2714" y="3236"/>
              <a:ext cx="13" cy="14"/>
            </a:xfrm>
            <a:custGeom>
              <a:avLst/>
              <a:gdLst>
                <a:gd name="T0" fmla="*/ 54 w 54"/>
                <a:gd name="T1" fmla="*/ 27 h 54"/>
                <a:gd name="T2" fmla="*/ 52 w 54"/>
                <a:gd name="T3" fmla="*/ 38 h 54"/>
                <a:gd name="T4" fmla="*/ 38 w 54"/>
                <a:gd name="T5" fmla="*/ 52 h 54"/>
                <a:gd name="T6" fmla="*/ 27 w 54"/>
                <a:gd name="T7" fmla="*/ 54 h 54"/>
                <a:gd name="T8" fmla="*/ 16 w 54"/>
                <a:gd name="T9" fmla="*/ 52 h 54"/>
                <a:gd name="T10" fmla="*/ 2 w 54"/>
                <a:gd name="T11" fmla="*/ 38 h 54"/>
                <a:gd name="T12" fmla="*/ 0 w 54"/>
                <a:gd name="T13" fmla="*/ 27 h 54"/>
                <a:gd name="T14" fmla="*/ 2 w 54"/>
                <a:gd name="T15" fmla="*/ 16 h 54"/>
                <a:gd name="T16" fmla="*/ 16 w 54"/>
                <a:gd name="T17" fmla="*/ 2 h 54"/>
                <a:gd name="T18" fmla="*/ 27 w 54"/>
                <a:gd name="T19" fmla="*/ 0 h 54"/>
                <a:gd name="T20" fmla="*/ 38 w 54"/>
                <a:gd name="T21" fmla="*/ 2 h 54"/>
                <a:gd name="T22" fmla="*/ 52 w 54"/>
                <a:gd name="T23" fmla="*/ 16 h 54"/>
                <a:gd name="T24" fmla="*/ 54 w 54"/>
                <a:gd name="T25" fmla="*/ 2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54">
                  <a:moveTo>
                    <a:pt x="54" y="27"/>
                  </a:moveTo>
                  <a:lnTo>
                    <a:pt x="52" y="38"/>
                  </a:lnTo>
                  <a:lnTo>
                    <a:pt x="38" y="52"/>
                  </a:lnTo>
                  <a:lnTo>
                    <a:pt x="27" y="54"/>
                  </a:lnTo>
                  <a:lnTo>
                    <a:pt x="16" y="52"/>
                  </a:lnTo>
                  <a:lnTo>
                    <a:pt x="2" y="38"/>
                  </a:lnTo>
                  <a:lnTo>
                    <a:pt x="0" y="27"/>
                  </a:lnTo>
                  <a:lnTo>
                    <a:pt x="2" y="16"/>
                  </a:lnTo>
                  <a:lnTo>
                    <a:pt x="16" y="2"/>
                  </a:lnTo>
                  <a:lnTo>
                    <a:pt x="27" y="0"/>
                  </a:lnTo>
                  <a:lnTo>
                    <a:pt x="38" y="2"/>
                  </a:lnTo>
                  <a:lnTo>
                    <a:pt x="52" y="16"/>
                  </a:lnTo>
                  <a:lnTo>
                    <a:pt x="54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2692" y="3165"/>
              <a:ext cx="73" cy="31"/>
            </a:xfrm>
            <a:custGeom>
              <a:avLst/>
              <a:gdLst>
                <a:gd name="T0" fmla="*/ 281 w 290"/>
                <a:gd name="T1" fmla="*/ 115 h 126"/>
                <a:gd name="T2" fmla="*/ 274 w 290"/>
                <a:gd name="T3" fmla="*/ 118 h 126"/>
                <a:gd name="T4" fmla="*/ 255 w 290"/>
                <a:gd name="T5" fmla="*/ 117 h 126"/>
                <a:gd name="T6" fmla="*/ 221 w 290"/>
                <a:gd name="T7" fmla="*/ 106 h 126"/>
                <a:gd name="T8" fmla="*/ 176 w 290"/>
                <a:gd name="T9" fmla="*/ 95 h 126"/>
                <a:gd name="T10" fmla="*/ 139 w 290"/>
                <a:gd name="T11" fmla="*/ 90 h 126"/>
                <a:gd name="T12" fmla="*/ 97 w 290"/>
                <a:gd name="T13" fmla="*/ 96 h 126"/>
                <a:gd name="T14" fmla="*/ 46 w 290"/>
                <a:gd name="T15" fmla="*/ 111 h 126"/>
                <a:gd name="T16" fmla="*/ 18 w 290"/>
                <a:gd name="T17" fmla="*/ 125 h 126"/>
                <a:gd name="T18" fmla="*/ 13 w 290"/>
                <a:gd name="T19" fmla="*/ 126 h 126"/>
                <a:gd name="T20" fmla="*/ 4 w 290"/>
                <a:gd name="T21" fmla="*/ 118 h 126"/>
                <a:gd name="T22" fmla="*/ 0 w 290"/>
                <a:gd name="T23" fmla="*/ 102 h 126"/>
                <a:gd name="T24" fmla="*/ 2 w 290"/>
                <a:gd name="T25" fmla="*/ 79 h 126"/>
                <a:gd name="T26" fmla="*/ 12 w 290"/>
                <a:gd name="T27" fmla="*/ 55 h 126"/>
                <a:gd name="T28" fmla="*/ 31 w 290"/>
                <a:gd name="T29" fmla="*/ 31 h 126"/>
                <a:gd name="T30" fmla="*/ 64 w 290"/>
                <a:gd name="T31" fmla="*/ 12 h 126"/>
                <a:gd name="T32" fmla="*/ 109 w 290"/>
                <a:gd name="T33" fmla="*/ 1 h 126"/>
                <a:gd name="T34" fmla="*/ 139 w 290"/>
                <a:gd name="T35" fmla="*/ 0 h 126"/>
                <a:gd name="T36" fmla="*/ 165 w 290"/>
                <a:gd name="T37" fmla="*/ 0 h 126"/>
                <a:gd name="T38" fmla="*/ 208 w 290"/>
                <a:gd name="T39" fmla="*/ 8 h 126"/>
                <a:gd name="T40" fmla="*/ 240 w 290"/>
                <a:gd name="T41" fmla="*/ 23 h 126"/>
                <a:gd name="T42" fmla="*/ 265 w 290"/>
                <a:gd name="T43" fmla="*/ 43 h 126"/>
                <a:gd name="T44" fmla="*/ 280 w 290"/>
                <a:gd name="T45" fmla="*/ 63 h 126"/>
                <a:gd name="T46" fmla="*/ 289 w 290"/>
                <a:gd name="T47" fmla="*/ 83 h 126"/>
                <a:gd name="T48" fmla="*/ 290 w 290"/>
                <a:gd name="T49" fmla="*/ 100 h 126"/>
                <a:gd name="T50" fmla="*/ 286 w 290"/>
                <a:gd name="T51" fmla="*/ 113 h 126"/>
                <a:gd name="T52" fmla="*/ 281 w 290"/>
                <a:gd name="T53" fmla="*/ 11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90" h="126">
                  <a:moveTo>
                    <a:pt x="281" y="115"/>
                  </a:moveTo>
                  <a:lnTo>
                    <a:pt x="274" y="118"/>
                  </a:lnTo>
                  <a:lnTo>
                    <a:pt x="255" y="117"/>
                  </a:lnTo>
                  <a:lnTo>
                    <a:pt x="221" y="106"/>
                  </a:lnTo>
                  <a:lnTo>
                    <a:pt x="176" y="95"/>
                  </a:lnTo>
                  <a:lnTo>
                    <a:pt x="139" y="90"/>
                  </a:lnTo>
                  <a:lnTo>
                    <a:pt x="97" y="96"/>
                  </a:lnTo>
                  <a:lnTo>
                    <a:pt x="46" y="111"/>
                  </a:lnTo>
                  <a:lnTo>
                    <a:pt x="18" y="125"/>
                  </a:lnTo>
                  <a:lnTo>
                    <a:pt x="13" y="126"/>
                  </a:lnTo>
                  <a:lnTo>
                    <a:pt x="4" y="118"/>
                  </a:lnTo>
                  <a:lnTo>
                    <a:pt x="0" y="102"/>
                  </a:lnTo>
                  <a:lnTo>
                    <a:pt x="2" y="79"/>
                  </a:lnTo>
                  <a:lnTo>
                    <a:pt x="12" y="55"/>
                  </a:lnTo>
                  <a:lnTo>
                    <a:pt x="31" y="31"/>
                  </a:lnTo>
                  <a:lnTo>
                    <a:pt x="64" y="12"/>
                  </a:lnTo>
                  <a:lnTo>
                    <a:pt x="109" y="1"/>
                  </a:lnTo>
                  <a:lnTo>
                    <a:pt x="139" y="0"/>
                  </a:lnTo>
                  <a:lnTo>
                    <a:pt x="165" y="0"/>
                  </a:lnTo>
                  <a:lnTo>
                    <a:pt x="208" y="8"/>
                  </a:lnTo>
                  <a:lnTo>
                    <a:pt x="240" y="23"/>
                  </a:lnTo>
                  <a:lnTo>
                    <a:pt x="265" y="43"/>
                  </a:lnTo>
                  <a:lnTo>
                    <a:pt x="280" y="63"/>
                  </a:lnTo>
                  <a:lnTo>
                    <a:pt x="289" y="83"/>
                  </a:lnTo>
                  <a:lnTo>
                    <a:pt x="290" y="100"/>
                  </a:lnTo>
                  <a:lnTo>
                    <a:pt x="286" y="113"/>
                  </a:lnTo>
                  <a:lnTo>
                    <a:pt x="281" y="115"/>
                  </a:lnTo>
                  <a:close/>
                </a:path>
              </a:pathLst>
            </a:custGeom>
            <a:solidFill>
              <a:srgbClr val="5136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2592" y="3328"/>
              <a:ext cx="71" cy="26"/>
            </a:xfrm>
            <a:custGeom>
              <a:avLst/>
              <a:gdLst>
                <a:gd name="T0" fmla="*/ 141 w 282"/>
                <a:gd name="T1" fmla="*/ 43 h 101"/>
                <a:gd name="T2" fmla="*/ 109 w 282"/>
                <a:gd name="T3" fmla="*/ 41 h 101"/>
                <a:gd name="T4" fmla="*/ 58 w 282"/>
                <a:gd name="T5" fmla="*/ 23 h 101"/>
                <a:gd name="T6" fmla="*/ 21 w 282"/>
                <a:gd name="T7" fmla="*/ 5 h 101"/>
                <a:gd name="T8" fmla="*/ 6 w 282"/>
                <a:gd name="T9" fmla="*/ 0 h 101"/>
                <a:gd name="T10" fmla="*/ 0 w 282"/>
                <a:gd name="T11" fmla="*/ 4 h 101"/>
                <a:gd name="T12" fmla="*/ 0 w 282"/>
                <a:gd name="T13" fmla="*/ 9 h 101"/>
                <a:gd name="T14" fmla="*/ 2 w 282"/>
                <a:gd name="T15" fmla="*/ 21 h 101"/>
                <a:gd name="T16" fmla="*/ 13 w 282"/>
                <a:gd name="T17" fmla="*/ 53 h 101"/>
                <a:gd name="T18" fmla="*/ 36 w 282"/>
                <a:gd name="T19" fmla="*/ 74 h 101"/>
                <a:gd name="T20" fmla="*/ 58 w 282"/>
                <a:gd name="T21" fmla="*/ 86 h 101"/>
                <a:gd name="T22" fmla="*/ 85 w 282"/>
                <a:gd name="T23" fmla="*/ 96 h 101"/>
                <a:gd name="T24" fmla="*/ 120 w 282"/>
                <a:gd name="T25" fmla="*/ 100 h 101"/>
                <a:gd name="T26" fmla="*/ 141 w 282"/>
                <a:gd name="T27" fmla="*/ 101 h 101"/>
                <a:gd name="T28" fmla="*/ 162 w 282"/>
                <a:gd name="T29" fmla="*/ 100 h 101"/>
                <a:gd name="T30" fmla="*/ 197 w 282"/>
                <a:gd name="T31" fmla="*/ 96 h 101"/>
                <a:gd name="T32" fmla="*/ 225 w 282"/>
                <a:gd name="T33" fmla="*/ 86 h 101"/>
                <a:gd name="T34" fmla="*/ 246 w 282"/>
                <a:gd name="T35" fmla="*/ 74 h 101"/>
                <a:gd name="T36" fmla="*/ 268 w 282"/>
                <a:gd name="T37" fmla="*/ 53 h 101"/>
                <a:gd name="T38" fmla="*/ 281 w 282"/>
                <a:gd name="T39" fmla="*/ 21 h 101"/>
                <a:gd name="T40" fmla="*/ 282 w 282"/>
                <a:gd name="T41" fmla="*/ 9 h 101"/>
                <a:gd name="T42" fmla="*/ 281 w 282"/>
                <a:gd name="T43" fmla="*/ 4 h 101"/>
                <a:gd name="T44" fmla="*/ 276 w 282"/>
                <a:gd name="T45" fmla="*/ 0 h 101"/>
                <a:gd name="T46" fmla="*/ 261 w 282"/>
                <a:gd name="T47" fmla="*/ 5 h 101"/>
                <a:gd name="T48" fmla="*/ 225 w 282"/>
                <a:gd name="T49" fmla="*/ 23 h 101"/>
                <a:gd name="T50" fmla="*/ 173 w 282"/>
                <a:gd name="T51" fmla="*/ 41 h 101"/>
                <a:gd name="T52" fmla="*/ 141 w 282"/>
                <a:gd name="T53" fmla="*/ 43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2" h="101">
                  <a:moveTo>
                    <a:pt x="141" y="43"/>
                  </a:moveTo>
                  <a:lnTo>
                    <a:pt x="109" y="41"/>
                  </a:lnTo>
                  <a:lnTo>
                    <a:pt x="58" y="23"/>
                  </a:lnTo>
                  <a:lnTo>
                    <a:pt x="21" y="5"/>
                  </a:lnTo>
                  <a:lnTo>
                    <a:pt x="6" y="0"/>
                  </a:lnTo>
                  <a:lnTo>
                    <a:pt x="0" y="4"/>
                  </a:lnTo>
                  <a:lnTo>
                    <a:pt x="0" y="9"/>
                  </a:lnTo>
                  <a:lnTo>
                    <a:pt x="2" y="21"/>
                  </a:lnTo>
                  <a:lnTo>
                    <a:pt x="13" y="53"/>
                  </a:lnTo>
                  <a:lnTo>
                    <a:pt x="36" y="74"/>
                  </a:lnTo>
                  <a:lnTo>
                    <a:pt x="58" y="86"/>
                  </a:lnTo>
                  <a:lnTo>
                    <a:pt x="85" y="96"/>
                  </a:lnTo>
                  <a:lnTo>
                    <a:pt x="120" y="100"/>
                  </a:lnTo>
                  <a:lnTo>
                    <a:pt x="141" y="101"/>
                  </a:lnTo>
                  <a:lnTo>
                    <a:pt x="162" y="100"/>
                  </a:lnTo>
                  <a:lnTo>
                    <a:pt x="197" y="96"/>
                  </a:lnTo>
                  <a:lnTo>
                    <a:pt x="225" y="86"/>
                  </a:lnTo>
                  <a:lnTo>
                    <a:pt x="246" y="74"/>
                  </a:lnTo>
                  <a:lnTo>
                    <a:pt x="268" y="53"/>
                  </a:lnTo>
                  <a:lnTo>
                    <a:pt x="281" y="21"/>
                  </a:lnTo>
                  <a:lnTo>
                    <a:pt x="282" y="9"/>
                  </a:lnTo>
                  <a:lnTo>
                    <a:pt x="281" y="4"/>
                  </a:lnTo>
                  <a:lnTo>
                    <a:pt x="276" y="0"/>
                  </a:lnTo>
                  <a:lnTo>
                    <a:pt x="261" y="5"/>
                  </a:lnTo>
                  <a:lnTo>
                    <a:pt x="225" y="23"/>
                  </a:lnTo>
                  <a:lnTo>
                    <a:pt x="173" y="41"/>
                  </a:lnTo>
                  <a:lnTo>
                    <a:pt x="141" y="43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2615" y="3408"/>
              <a:ext cx="25" cy="9"/>
            </a:xfrm>
            <a:custGeom>
              <a:avLst/>
              <a:gdLst>
                <a:gd name="T0" fmla="*/ 49 w 97"/>
                <a:gd name="T1" fmla="*/ 14 h 34"/>
                <a:gd name="T2" fmla="*/ 28 w 97"/>
                <a:gd name="T3" fmla="*/ 12 h 34"/>
                <a:gd name="T4" fmla="*/ 8 w 97"/>
                <a:gd name="T5" fmla="*/ 1 h 34"/>
                <a:gd name="T6" fmla="*/ 1 w 97"/>
                <a:gd name="T7" fmla="*/ 0 h 34"/>
                <a:gd name="T8" fmla="*/ 0 w 97"/>
                <a:gd name="T9" fmla="*/ 2 h 34"/>
                <a:gd name="T10" fmla="*/ 1 w 97"/>
                <a:gd name="T11" fmla="*/ 12 h 34"/>
                <a:gd name="T12" fmla="*/ 16 w 97"/>
                <a:gd name="T13" fmla="*/ 27 h 34"/>
                <a:gd name="T14" fmla="*/ 35 w 97"/>
                <a:gd name="T15" fmla="*/ 33 h 34"/>
                <a:gd name="T16" fmla="*/ 49 w 97"/>
                <a:gd name="T17" fmla="*/ 34 h 34"/>
                <a:gd name="T18" fmla="*/ 63 w 97"/>
                <a:gd name="T19" fmla="*/ 33 h 34"/>
                <a:gd name="T20" fmla="*/ 82 w 97"/>
                <a:gd name="T21" fmla="*/ 27 h 34"/>
                <a:gd name="T22" fmla="*/ 96 w 97"/>
                <a:gd name="T23" fmla="*/ 12 h 34"/>
                <a:gd name="T24" fmla="*/ 97 w 97"/>
                <a:gd name="T25" fmla="*/ 2 h 34"/>
                <a:gd name="T26" fmla="*/ 97 w 97"/>
                <a:gd name="T27" fmla="*/ 0 h 34"/>
                <a:gd name="T28" fmla="*/ 91 w 97"/>
                <a:gd name="T29" fmla="*/ 1 h 34"/>
                <a:gd name="T30" fmla="*/ 70 w 97"/>
                <a:gd name="T31" fmla="*/ 12 h 34"/>
                <a:gd name="T32" fmla="*/ 49 w 97"/>
                <a:gd name="T33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7" h="34">
                  <a:moveTo>
                    <a:pt x="49" y="14"/>
                  </a:moveTo>
                  <a:lnTo>
                    <a:pt x="28" y="12"/>
                  </a:lnTo>
                  <a:lnTo>
                    <a:pt x="8" y="1"/>
                  </a:lnTo>
                  <a:lnTo>
                    <a:pt x="1" y="0"/>
                  </a:lnTo>
                  <a:lnTo>
                    <a:pt x="0" y="2"/>
                  </a:lnTo>
                  <a:lnTo>
                    <a:pt x="1" y="12"/>
                  </a:lnTo>
                  <a:lnTo>
                    <a:pt x="16" y="27"/>
                  </a:lnTo>
                  <a:lnTo>
                    <a:pt x="35" y="33"/>
                  </a:lnTo>
                  <a:lnTo>
                    <a:pt x="49" y="34"/>
                  </a:lnTo>
                  <a:lnTo>
                    <a:pt x="63" y="33"/>
                  </a:lnTo>
                  <a:lnTo>
                    <a:pt x="82" y="27"/>
                  </a:lnTo>
                  <a:lnTo>
                    <a:pt x="96" y="12"/>
                  </a:lnTo>
                  <a:lnTo>
                    <a:pt x="97" y="2"/>
                  </a:lnTo>
                  <a:lnTo>
                    <a:pt x="97" y="0"/>
                  </a:lnTo>
                  <a:lnTo>
                    <a:pt x="91" y="1"/>
                  </a:lnTo>
                  <a:lnTo>
                    <a:pt x="70" y="12"/>
                  </a:lnTo>
                  <a:lnTo>
                    <a:pt x="49" y="14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2572" y="3380"/>
              <a:ext cx="111" cy="19"/>
            </a:xfrm>
            <a:custGeom>
              <a:avLst/>
              <a:gdLst>
                <a:gd name="T0" fmla="*/ 222 w 445"/>
                <a:gd name="T1" fmla="*/ 45 h 74"/>
                <a:gd name="T2" fmla="*/ 172 w 445"/>
                <a:gd name="T3" fmla="*/ 44 h 74"/>
                <a:gd name="T4" fmla="*/ 89 w 445"/>
                <a:gd name="T5" fmla="*/ 29 h 74"/>
                <a:gd name="T6" fmla="*/ 32 w 445"/>
                <a:gd name="T7" fmla="*/ 9 h 74"/>
                <a:gd name="T8" fmla="*/ 2 w 445"/>
                <a:gd name="T9" fmla="*/ 0 h 74"/>
                <a:gd name="T10" fmla="*/ 0 w 445"/>
                <a:gd name="T11" fmla="*/ 3 h 74"/>
                <a:gd name="T12" fmla="*/ 1 w 445"/>
                <a:gd name="T13" fmla="*/ 9 h 74"/>
                <a:gd name="T14" fmla="*/ 20 w 445"/>
                <a:gd name="T15" fmla="*/ 32 h 74"/>
                <a:gd name="T16" fmla="*/ 70 w 445"/>
                <a:gd name="T17" fmla="*/ 56 h 74"/>
                <a:gd name="T18" fmla="*/ 133 w 445"/>
                <a:gd name="T19" fmla="*/ 69 h 74"/>
                <a:gd name="T20" fmla="*/ 189 w 445"/>
                <a:gd name="T21" fmla="*/ 73 h 74"/>
                <a:gd name="T22" fmla="*/ 222 w 445"/>
                <a:gd name="T23" fmla="*/ 74 h 74"/>
                <a:gd name="T24" fmla="*/ 255 w 445"/>
                <a:gd name="T25" fmla="*/ 73 h 74"/>
                <a:gd name="T26" fmla="*/ 311 w 445"/>
                <a:gd name="T27" fmla="*/ 69 h 74"/>
                <a:gd name="T28" fmla="*/ 375 w 445"/>
                <a:gd name="T29" fmla="*/ 56 h 74"/>
                <a:gd name="T30" fmla="*/ 423 w 445"/>
                <a:gd name="T31" fmla="*/ 32 h 74"/>
                <a:gd name="T32" fmla="*/ 443 w 445"/>
                <a:gd name="T33" fmla="*/ 9 h 74"/>
                <a:gd name="T34" fmla="*/ 445 w 445"/>
                <a:gd name="T35" fmla="*/ 3 h 74"/>
                <a:gd name="T36" fmla="*/ 441 w 445"/>
                <a:gd name="T37" fmla="*/ 0 h 74"/>
                <a:gd name="T38" fmla="*/ 412 w 445"/>
                <a:gd name="T39" fmla="*/ 9 h 74"/>
                <a:gd name="T40" fmla="*/ 354 w 445"/>
                <a:gd name="T41" fmla="*/ 29 h 74"/>
                <a:gd name="T42" fmla="*/ 272 w 445"/>
                <a:gd name="T43" fmla="*/ 44 h 74"/>
                <a:gd name="T44" fmla="*/ 222 w 445"/>
                <a:gd name="T45" fmla="*/ 4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5" h="74">
                  <a:moveTo>
                    <a:pt x="222" y="45"/>
                  </a:moveTo>
                  <a:lnTo>
                    <a:pt x="172" y="44"/>
                  </a:lnTo>
                  <a:lnTo>
                    <a:pt x="89" y="29"/>
                  </a:lnTo>
                  <a:lnTo>
                    <a:pt x="32" y="9"/>
                  </a:lnTo>
                  <a:lnTo>
                    <a:pt x="2" y="0"/>
                  </a:lnTo>
                  <a:lnTo>
                    <a:pt x="0" y="3"/>
                  </a:lnTo>
                  <a:lnTo>
                    <a:pt x="1" y="9"/>
                  </a:lnTo>
                  <a:lnTo>
                    <a:pt x="20" y="32"/>
                  </a:lnTo>
                  <a:lnTo>
                    <a:pt x="70" y="56"/>
                  </a:lnTo>
                  <a:lnTo>
                    <a:pt x="133" y="69"/>
                  </a:lnTo>
                  <a:lnTo>
                    <a:pt x="189" y="73"/>
                  </a:lnTo>
                  <a:lnTo>
                    <a:pt x="222" y="74"/>
                  </a:lnTo>
                  <a:lnTo>
                    <a:pt x="255" y="73"/>
                  </a:lnTo>
                  <a:lnTo>
                    <a:pt x="311" y="69"/>
                  </a:lnTo>
                  <a:lnTo>
                    <a:pt x="375" y="56"/>
                  </a:lnTo>
                  <a:lnTo>
                    <a:pt x="423" y="32"/>
                  </a:lnTo>
                  <a:lnTo>
                    <a:pt x="443" y="9"/>
                  </a:lnTo>
                  <a:lnTo>
                    <a:pt x="445" y="3"/>
                  </a:lnTo>
                  <a:lnTo>
                    <a:pt x="441" y="0"/>
                  </a:lnTo>
                  <a:lnTo>
                    <a:pt x="412" y="9"/>
                  </a:lnTo>
                  <a:lnTo>
                    <a:pt x="354" y="29"/>
                  </a:lnTo>
                  <a:lnTo>
                    <a:pt x="272" y="44"/>
                  </a:lnTo>
                  <a:lnTo>
                    <a:pt x="222" y="45"/>
                  </a:lnTo>
                  <a:close/>
                </a:path>
              </a:pathLst>
            </a:custGeom>
            <a:solidFill>
              <a:srgbClr val="F794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28" name="Freeform 19"/>
            <p:cNvSpPr>
              <a:spLocks/>
            </p:cNvSpPr>
            <p:nvPr/>
          </p:nvSpPr>
          <p:spPr bwMode="auto">
            <a:xfrm>
              <a:off x="2371" y="3499"/>
              <a:ext cx="256" cy="133"/>
            </a:xfrm>
            <a:custGeom>
              <a:avLst/>
              <a:gdLst>
                <a:gd name="T0" fmla="*/ 1026 w 1026"/>
                <a:gd name="T1" fmla="*/ 0 h 532"/>
                <a:gd name="T2" fmla="*/ 1026 w 1026"/>
                <a:gd name="T3" fmla="*/ 532 h 532"/>
                <a:gd name="T4" fmla="*/ 0 w 1026"/>
                <a:gd name="T5" fmla="*/ 532 h 532"/>
                <a:gd name="T6" fmla="*/ 1 w 1026"/>
                <a:gd name="T7" fmla="*/ 511 h 532"/>
                <a:gd name="T8" fmla="*/ 13 w 1026"/>
                <a:gd name="T9" fmla="*/ 469 h 532"/>
                <a:gd name="T10" fmla="*/ 37 w 1026"/>
                <a:gd name="T11" fmla="*/ 425 h 532"/>
                <a:gd name="T12" fmla="*/ 71 w 1026"/>
                <a:gd name="T13" fmla="*/ 380 h 532"/>
                <a:gd name="T14" fmla="*/ 114 w 1026"/>
                <a:gd name="T15" fmla="*/ 336 h 532"/>
                <a:gd name="T16" fmla="*/ 167 w 1026"/>
                <a:gd name="T17" fmla="*/ 290 h 532"/>
                <a:gd name="T18" fmla="*/ 227 w 1026"/>
                <a:gd name="T19" fmla="*/ 247 h 532"/>
                <a:gd name="T20" fmla="*/ 295 w 1026"/>
                <a:gd name="T21" fmla="*/ 205 h 532"/>
                <a:gd name="T22" fmla="*/ 406 w 1026"/>
                <a:gd name="T23" fmla="*/ 146 h 532"/>
                <a:gd name="T24" fmla="*/ 530 w 1026"/>
                <a:gd name="T25" fmla="*/ 94 h 532"/>
                <a:gd name="T26" fmla="*/ 616 w 1026"/>
                <a:gd name="T27" fmla="*/ 65 h 532"/>
                <a:gd name="T28" fmla="*/ 706 w 1026"/>
                <a:gd name="T29" fmla="*/ 41 h 532"/>
                <a:gd name="T30" fmla="*/ 796 w 1026"/>
                <a:gd name="T31" fmla="*/ 21 h 532"/>
                <a:gd name="T32" fmla="*/ 889 w 1026"/>
                <a:gd name="T33" fmla="*/ 7 h 532"/>
                <a:gd name="T34" fmla="*/ 980 w 1026"/>
                <a:gd name="T35" fmla="*/ 1 h 532"/>
                <a:gd name="T36" fmla="*/ 1026 w 1026"/>
                <a:gd name="T37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6" h="532">
                  <a:moveTo>
                    <a:pt x="1026" y="0"/>
                  </a:moveTo>
                  <a:lnTo>
                    <a:pt x="1026" y="532"/>
                  </a:lnTo>
                  <a:lnTo>
                    <a:pt x="0" y="532"/>
                  </a:lnTo>
                  <a:lnTo>
                    <a:pt x="1" y="511"/>
                  </a:lnTo>
                  <a:lnTo>
                    <a:pt x="13" y="469"/>
                  </a:lnTo>
                  <a:lnTo>
                    <a:pt x="37" y="425"/>
                  </a:lnTo>
                  <a:lnTo>
                    <a:pt x="71" y="380"/>
                  </a:lnTo>
                  <a:lnTo>
                    <a:pt x="114" y="336"/>
                  </a:lnTo>
                  <a:lnTo>
                    <a:pt x="167" y="290"/>
                  </a:lnTo>
                  <a:lnTo>
                    <a:pt x="227" y="247"/>
                  </a:lnTo>
                  <a:lnTo>
                    <a:pt x="295" y="205"/>
                  </a:lnTo>
                  <a:lnTo>
                    <a:pt x="406" y="146"/>
                  </a:lnTo>
                  <a:lnTo>
                    <a:pt x="530" y="94"/>
                  </a:lnTo>
                  <a:lnTo>
                    <a:pt x="616" y="65"/>
                  </a:lnTo>
                  <a:lnTo>
                    <a:pt x="706" y="41"/>
                  </a:lnTo>
                  <a:lnTo>
                    <a:pt x="796" y="21"/>
                  </a:lnTo>
                  <a:lnTo>
                    <a:pt x="889" y="7"/>
                  </a:lnTo>
                  <a:lnTo>
                    <a:pt x="980" y="1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46AC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29" name="Freeform 20"/>
            <p:cNvSpPr>
              <a:spLocks/>
            </p:cNvSpPr>
            <p:nvPr/>
          </p:nvSpPr>
          <p:spPr bwMode="auto">
            <a:xfrm>
              <a:off x="2627" y="3499"/>
              <a:ext cx="257" cy="133"/>
            </a:xfrm>
            <a:custGeom>
              <a:avLst/>
              <a:gdLst>
                <a:gd name="T0" fmla="*/ 0 w 1026"/>
                <a:gd name="T1" fmla="*/ 0 h 532"/>
                <a:gd name="T2" fmla="*/ 0 w 1026"/>
                <a:gd name="T3" fmla="*/ 532 h 532"/>
                <a:gd name="T4" fmla="*/ 1026 w 1026"/>
                <a:gd name="T5" fmla="*/ 532 h 532"/>
                <a:gd name="T6" fmla="*/ 1025 w 1026"/>
                <a:gd name="T7" fmla="*/ 511 h 532"/>
                <a:gd name="T8" fmla="*/ 1012 w 1026"/>
                <a:gd name="T9" fmla="*/ 469 h 532"/>
                <a:gd name="T10" fmla="*/ 988 w 1026"/>
                <a:gd name="T11" fmla="*/ 425 h 532"/>
                <a:gd name="T12" fmla="*/ 955 w 1026"/>
                <a:gd name="T13" fmla="*/ 380 h 532"/>
                <a:gd name="T14" fmla="*/ 911 w 1026"/>
                <a:gd name="T15" fmla="*/ 336 h 532"/>
                <a:gd name="T16" fmla="*/ 859 w 1026"/>
                <a:gd name="T17" fmla="*/ 290 h 532"/>
                <a:gd name="T18" fmla="*/ 799 w 1026"/>
                <a:gd name="T19" fmla="*/ 247 h 532"/>
                <a:gd name="T20" fmla="*/ 731 w 1026"/>
                <a:gd name="T21" fmla="*/ 205 h 532"/>
                <a:gd name="T22" fmla="*/ 620 w 1026"/>
                <a:gd name="T23" fmla="*/ 146 h 532"/>
                <a:gd name="T24" fmla="*/ 496 w 1026"/>
                <a:gd name="T25" fmla="*/ 94 h 532"/>
                <a:gd name="T26" fmla="*/ 410 w 1026"/>
                <a:gd name="T27" fmla="*/ 65 h 532"/>
                <a:gd name="T28" fmla="*/ 321 w 1026"/>
                <a:gd name="T29" fmla="*/ 41 h 532"/>
                <a:gd name="T30" fmla="*/ 229 w 1026"/>
                <a:gd name="T31" fmla="*/ 21 h 532"/>
                <a:gd name="T32" fmla="*/ 137 w 1026"/>
                <a:gd name="T33" fmla="*/ 7 h 532"/>
                <a:gd name="T34" fmla="*/ 46 w 1026"/>
                <a:gd name="T35" fmla="*/ 1 h 532"/>
                <a:gd name="T36" fmla="*/ 0 w 1026"/>
                <a:gd name="T37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26" h="532">
                  <a:moveTo>
                    <a:pt x="0" y="0"/>
                  </a:moveTo>
                  <a:lnTo>
                    <a:pt x="0" y="532"/>
                  </a:lnTo>
                  <a:lnTo>
                    <a:pt x="1026" y="532"/>
                  </a:lnTo>
                  <a:lnTo>
                    <a:pt x="1025" y="511"/>
                  </a:lnTo>
                  <a:lnTo>
                    <a:pt x="1012" y="469"/>
                  </a:lnTo>
                  <a:lnTo>
                    <a:pt x="988" y="425"/>
                  </a:lnTo>
                  <a:lnTo>
                    <a:pt x="955" y="380"/>
                  </a:lnTo>
                  <a:lnTo>
                    <a:pt x="911" y="336"/>
                  </a:lnTo>
                  <a:lnTo>
                    <a:pt x="859" y="290"/>
                  </a:lnTo>
                  <a:lnTo>
                    <a:pt x="799" y="247"/>
                  </a:lnTo>
                  <a:lnTo>
                    <a:pt x="731" y="205"/>
                  </a:lnTo>
                  <a:lnTo>
                    <a:pt x="620" y="146"/>
                  </a:lnTo>
                  <a:lnTo>
                    <a:pt x="496" y="94"/>
                  </a:lnTo>
                  <a:lnTo>
                    <a:pt x="410" y="65"/>
                  </a:lnTo>
                  <a:lnTo>
                    <a:pt x="321" y="41"/>
                  </a:lnTo>
                  <a:lnTo>
                    <a:pt x="229" y="21"/>
                  </a:lnTo>
                  <a:lnTo>
                    <a:pt x="137" y="7"/>
                  </a:lnTo>
                  <a:lnTo>
                    <a:pt x="46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AC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0" name="Freeform 21"/>
            <p:cNvSpPr>
              <a:spLocks/>
            </p:cNvSpPr>
            <p:nvPr/>
          </p:nvSpPr>
          <p:spPr bwMode="auto">
            <a:xfrm>
              <a:off x="2550" y="3499"/>
              <a:ext cx="158" cy="46"/>
            </a:xfrm>
            <a:custGeom>
              <a:avLst/>
              <a:gdLst>
                <a:gd name="T0" fmla="*/ 312 w 635"/>
                <a:gd name="T1" fmla="*/ 0 h 186"/>
                <a:gd name="T2" fmla="*/ 234 w 635"/>
                <a:gd name="T3" fmla="*/ 2 h 186"/>
                <a:gd name="T4" fmla="*/ 78 w 635"/>
                <a:gd name="T5" fmla="*/ 21 h 186"/>
                <a:gd name="T6" fmla="*/ 0 w 635"/>
                <a:gd name="T7" fmla="*/ 38 h 186"/>
                <a:gd name="T8" fmla="*/ 5 w 635"/>
                <a:gd name="T9" fmla="*/ 44 h 186"/>
                <a:gd name="T10" fmla="*/ 45 w 635"/>
                <a:gd name="T11" fmla="*/ 85 h 186"/>
                <a:gd name="T12" fmla="*/ 103 w 635"/>
                <a:gd name="T13" fmla="*/ 127 h 186"/>
                <a:gd name="T14" fmla="*/ 152 w 635"/>
                <a:gd name="T15" fmla="*/ 151 h 186"/>
                <a:gd name="T16" fmla="*/ 209 w 635"/>
                <a:gd name="T17" fmla="*/ 172 h 186"/>
                <a:gd name="T18" fmla="*/ 276 w 635"/>
                <a:gd name="T19" fmla="*/ 185 h 186"/>
                <a:gd name="T20" fmla="*/ 312 w 635"/>
                <a:gd name="T21" fmla="*/ 186 h 186"/>
                <a:gd name="T22" fmla="*/ 346 w 635"/>
                <a:gd name="T23" fmla="*/ 185 h 186"/>
                <a:gd name="T24" fmla="*/ 408 w 635"/>
                <a:gd name="T25" fmla="*/ 174 h 186"/>
                <a:gd name="T26" fmla="*/ 465 w 635"/>
                <a:gd name="T27" fmla="*/ 156 h 186"/>
                <a:gd name="T28" fmla="*/ 514 w 635"/>
                <a:gd name="T29" fmla="*/ 133 h 186"/>
                <a:gd name="T30" fmla="*/ 574 w 635"/>
                <a:gd name="T31" fmla="*/ 95 h 186"/>
                <a:gd name="T32" fmla="*/ 625 w 635"/>
                <a:gd name="T33" fmla="*/ 52 h 186"/>
                <a:gd name="T34" fmla="*/ 635 w 635"/>
                <a:gd name="T35" fmla="*/ 42 h 186"/>
                <a:gd name="T36" fmla="*/ 555 w 635"/>
                <a:gd name="T37" fmla="*/ 23 h 186"/>
                <a:gd name="T38" fmla="*/ 433 w 635"/>
                <a:gd name="T39" fmla="*/ 6 h 186"/>
                <a:gd name="T40" fmla="*/ 352 w 635"/>
                <a:gd name="T41" fmla="*/ 1 h 186"/>
                <a:gd name="T42" fmla="*/ 312 w 635"/>
                <a:gd name="T43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635" h="186">
                  <a:moveTo>
                    <a:pt x="312" y="0"/>
                  </a:moveTo>
                  <a:lnTo>
                    <a:pt x="234" y="2"/>
                  </a:lnTo>
                  <a:lnTo>
                    <a:pt x="78" y="21"/>
                  </a:lnTo>
                  <a:lnTo>
                    <a:pt x="0" y="38"/>
                  </a:lnTo>
                  <a:lnTo>
                    <a:pt x="5" y="44"/>
                  </a:lnTo>
                  <a:lnTo>
                    <a:pt x="45" y="85"/>
                  </a:lnTo>
                  <a:lnTo>
                    <a:pt x="103" y="127"/>
                  </a:lnTo>
                  <a:lnTo>
                    <a:pt x="152" y="151"/>
                  </a:lnTo>
                  <a:lnTo>
                    <a:pt x="209" y="172"/>
                  </a:lnTo>
                  <a:lnTo>
                    <a:pt x="276" y="185"/>
                  </a:lnTo>
                  <a:lnTo>
                    <a:pt x="312" y="186"/>
                  </a:lnTo>
                  <a:lnTo>
                    <a:pt x="346" y="185"/>
                  </a:lnTo>
                  <a:lnTo>
                    <a:pt x="408" y="174"/>
                  </a:lnTo>
                  <a:lnTo>
                    <a:pt x="465" y="156"/>
                  </a:lnTo>
                  <a:lnTo>
                    <a:pt x="514" y="133"/>
                  </a:lnTo>
                  <a:lnTo>
                    <a:pt x="574" y="95"/>
                  </a:lnTo>
                  <a:lnTo>
                    <a:pt x="625" y="52"/>
                  </a:lnTo>
                  <a:lnTo>
                    <a:pt x="635" y="42"/>
                  </a:lnTo>
                  <a:lnTo>
                    <a:pt x="555" y="23"/>
                  </a:lnTo>
                  <a:lnTo>
                    <a:pt x="433" y="6"/>
                  </a:lnTo>
                  <a:lnTo>
                    <a:pt x="352" y="1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378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1" name="Freeform 22"/>
            <p:cNvSpPr>
              <a:spLocks/>
            </p:cNvSpPr>
            <p:nvPr/>
          </p:nvSpPr>
          <p:spPr bwMode="auto">
            <a:xfrm>
              <a:off x="2575" y="3494"/>
              <a:ext cx="105" cy="28"/>
            </a:xfrm>
            <a:custGeom>
              <a:avLst/>
              <a:gdLst>
                <a:gd name="T0" fmla="*/ 0 w 423"/>
                <a:gd name="T1" fmla="*/ 36 h 112"/>
                <a:gd name="T2" fmla="*/ 9 w 423"/>
                <a:gd name="T3" fmla="*/ 46 h 112"/>
                <a:gd name="T4" fmla="*/ 78 w 423"/>
                <a:gd name="T5" fmla="*/ 89 h 112"/>
                <a:gd name="T6" fmla="*/ 136 w 423"/>
                <a:gd name="T7" fmla="*/ 106 h 112"/>
                <a:gd name="T8" fmla="*/ 185 w 423"/>
                <a:gd name="T9" fmla="*/ 112 h 112"/>
                <a:gd name="T10" fmla="*/ 212 w 423"/>
                <a:gd name="T11" fmla="*/ 112 h 112"/>
                <a:gd name="T12" fmla="*/ 240 w 423"/>
                <a:gd name="T13" fmla="*/ 112 h 112"/>
                <a:gd name="T14" fmla="*/ 287 w 423"/>
                <a:gd name="T15" fmla="*/ 106 h 112"/>
                <a:gd name="T16" fmla="*/ 345 w 423"/>
                <a:gd name="T17" fmla="*/ 89 h 112"/>
                <a:gd name="T18" fmla="*/ 415 w 423"/>
                <a:gd name="T19" fmla="*/ 46 h 112"/>
                <a:gd name="T20" fmla="*/ 423 w 423"/>
                <a:gd name="T21" fmla="*/ 36 h 112"/>
                <a:gd name="T22" fmla="*/ 416 w 423"/>
                <a:gd name="T23" fmla="*/ 34 h 112"/>
                <a:gd name="T24" fmla="*/ 345 w 423"/>
                <a:gd name="T25" fmla="*/ 15 h 112"/>
                <a:gd name="T26" fmla="*/ 257 w 423"/>
                <a:gd name="T27" fmla="*/ 3 h 112"/>
                <a:gd name="T28" fmla="*/ 189 w 423"/>
                <a:gd name="T29" fmla="*/ 0 h 112"/>
                <a:gd name="T30" fmla="*/ 116 w 423"/>
                <a:gd name="T31" fmla="*/ 6 h 112"/>
                <a:gd name="T32" fmla="*/ 39 w 423"/>
                <a:gd name="T33" fmla="*/ 23 h 112"/>
                <a:gd name="T34" fmla="*/ 0 w 423"/>
                <a:gd name="T35" fmla="*/ 3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23" h="112">
                  <a:moveTo>
                    <a:pt x="0" y="36"/>
                  </a:moveTo>
                  <a:lnTo>
                    <a:pt x="9" y="46"/>
                  </a:lnTo>
                  <a:lnTo>
                    <a:pt x="78" y="89"/>
                  </a:lnTo>
                  <a:lnTo>
                    <a:pt x="136" y="106"/>
                  </a:lnTo>
                  <a:lnTo>
                    <a:pt x="185" y="112"/>
                  </a:lnTo>
                  <a:lnTo>
                    <a:pt x="212" y="112"/>
                  </a:lnTo>
                  <a:lnTo>
                    <a:pt x="240" y="112"/>
                  </a:lnTo>
                  <a:lnTo>
                    <a:pt x="287" y="106"/>
                  </a:lnTo>
                  <a:lnTo>
                    <a:pt x="345" y="89"/>
                  </a:lnTo>
                  <a:lnTo>
                    <a:pt x="415" y="46"/>
                  </a:lnTo>
                  <a:lnTo>
                    <a:pt x="423" y="36"/>
                  </a:lnTo>
                  <a:lnTo>
                    <a:pt x="416" y="34"/>
                  </a:lnTo>
                  <a:lnTo>
                    <a:pt x="345" y="15"/>
                  </a:lnTo>
                  <a:lnTo>
                    <a:pt x="257" y="3"/>
                  </a:lnTo>
                  <a:lnTo>
                    <a:pt x="189" y="0"/>
                  </a:lnTo>
                  <a:lnTo>
                    <a:pt x="116" y="6"/>
                  </a:lnTo>
                  <a:lnTo>
                    <a:pt x="39" y="23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FDC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2" name="Freeform 23"/>
            <p:cNvSpPr>
              <a:spLocks/>
            </p:cNvSpPr>
            <p:nvPr/>
          </p:nvSpPr>
          <p:spPr bwMode="auto">
            <a:xfrm>
              <a:off x="2396" y="2919"/>
              <a:ext cx="472" cy="373"/>
            </a:xfrm>
            <a:custGeom>
              <a:avLst/>
              <a:gdLst>
                <a:gd name="T0" fmla="*/ 1590 w 1886"/>
                <a:gd name="T1" fmla="*/ 262 h 1491"/>
                <a:gd name="T2" fmla="*/ 1424 w 1886"/>
                <a:gd name="T3" fmla="*/ 130 h 1491"/>
                <a:gd name="T4" fmla="*/ 1273 w 1886"/>
                <a:gd name="T5" fmla="*/ 57 h 1491"/>
                <a:gd name="T6" fmla="*/ 1119 w 1886"/>
                <a:gd name="T7" fmla="*/ 16 h 1491"/>
                <a:gd name="T8" fmla="*/ 936 w 1886"/>
                <a:gd name="T9" fmla="*/ 0 h 1491"/>
                <a:gd name="T10" fmla="*/ 722 w 1886"/>
                <a:gd name="T11" fmla="*/ 21 h 1491"/>
                <a:gd name="T12" fmla="*/ 606 w 1886"/>
                <a:gd name="T13" fmla="*/ 48 h 1491"/>
                <a:gd name="T14" fmla="*/ 407 w 1886"/>
                <a:gd name="T15" fmla="*/ 118 h 1491"/>
                <a:gd name="T16" fmla="*/ 258 w 1886"/>
                <a:gd name="T17" fmla="*/ 206 h 1491"/>
                <a:gd name="T18" fmla="*/ 148 w 1886"/>
                <a:gd name="T19" fmla="*/ 310 h 1491"/>
                <a:gd name="T20" fmla="*/ 73 w 1886"/>
                <a:gd name="T21" fmla="*/ 427 h 1491"/>
                <a:gd name="T22" fmla="*/ 28 w 1886"/>
                <a:gd name="T23" fmla="*/ 554 h 1491"/>
                <a:gd name="T24" fmla="*/ 2 w 1886"/>
                <a:gd name="T25" fmla="*/ 721 h 1491"/>
                <a:gd name="T26" fmla="*/ 3 w 1886"/>
                <a:gd name="T27" fmla="*/ 929 h 1491"/>
                <a:gd name="T28" fmla="*/ 37 w 1886"/>
                <a:gd name="T29" fmla="*/ 1279 h 1491"/>
                <a:gd name="T30" fmla="*/ 80 w 1886"/>
                <a:gd name="T31" fmla="*/ 1446 h 1491"/>
                <a:gd name="T32" fmla="*/ 117 w 1886"/>
                <a:gd name="T33" fmla="*/ 1490 h 1491"/>
                <a:gd name="T34" fmla="*/ 133 w 1886"/>
                <a:gd name="T35" fmla="*/ 1489 h 1491"/>
                <a:gd name="T36" fmla="*/ 159 w 1886"/>
                <a:gd name="T37" fmla="*/ 1453 h 1491"/>
                <a:gd name="T38" fmla="*/ 168 w 1886"/>
                <a:gd name="T39" fmla="*/ 1227 h 1491"/>
                <a:gd name="T40" fmla="*/ 171 w 1886"/>
                <a:gd name="T41" fmla="*/ 1135 h 1491"/>
                <a:gd name="T42" fmla="*/ 227 w 1886"/>
                <a:gd name="T43" fmla="*/ 1015 h 1491"/>
                <a:gd name="T44" fmla="*/ 324 w 1886"/>
                <a:gd name="T45" fmla="*/ 933 h 1491"/>
                <a:gd name="T46" fmla="*/ 407 w 1886"/>
                <a:gd name="T47" fmla="*/ 900 h 1491"/>
                <a:gd name="T48" fmla="*/ 516 w 1886"/>
                <a:gd name="T49" fmla="*/ 885 h 1491"/>
                <a:gd name="T50" fmla="*/ 615 w 1886"/>
                <a:gd name="T51" fmla="*/ 889 h 1491"/>
                <a:gd name="T52" fmla="*/ 824 w 1886"/>
                <a:gd name="T53" fmla="*/ 893 h 1491"/>
                <a:gd name="T54" fmla="*/ 1063 w 1886"/>
                <a:gd name="T55" fmla="*/ 863 h 1491"/>
                <a:gd name="T56" fmla="*/ 1313 w 1886"/>
                <a:gd name="T57" fmla="*/ 792 h 1491"/>
                <a:gd name="T58" fmla="*/ 1340 w 1886"/>
                <a:gd name="T59" fmla="*/ 808 h 1491"/>
                <a:gd name="T60" fmla="*/ 1488 w 1886"/>
                <a:gd name="T61" fmla="*/ 954 h 1491"/>
                <a:gd name="T62" fmla="*/ 1540 w 1886"/>
                <a:gd name="T63" fmla="*/ 984 h 1491"/>
                <a:gd name="T64" fmla="*/ 1583 w 1886"/>
                <a:gd name="T65" fmla="*/ 1010 h 1491"/>
                <a:gd name="T66" fmla="*/ 1624 w 1886"/>
                <a:gd name="T67" fmla="*/ 1068 h 1491"/>
                <a:gd name="T68" fmla="*/ 1663 w 1886"/>
                <a:gd name="T69" fmla="*/ 1207 h 1491"/>
                <a:gd name="T70" fmla="*/ 1695 w 1886"/>
                <a:gd name="T71" fmla="*/ 1429 h 1491"/>
                <a:gd name="T72" fmla="*/ 1716 w 1886"/>
                <a:gd name="T73" fmla="*/ 1466 h 1491"/>
                <a:gd name="T74" fmla="*/ 1729 w 1886"/>
                <a:gd name="T75" fmla="*/ 1465 h 1491"/>
                <a:gd name="T76" fmla="*/ 1780 w 1886"/>
                <a:gd name="T77" fmla="*/ 1378 h 1491"/>
                <a:gd name="T78" fmla="*/ 1860 w 1886"/>
                <a:gd name="T79" fmla="*/ 1102 h 1491"/>
                <a:gd name="T80" fmla="*/ 1885 w 1886"/>
                <a:gd name="T81" fmla="*/ 903 h 1491"/>
                <a:gd name="T82" fmla="*/ 1880 w 1886"/>
                <a:gd name="T83" fmla="*/ 698 h 1491"/>
                <a:gd name="T84" fmla="*/ 1830 w 1886"/>
                <a:gd name="T85" fmla="*/ 509 h 1491"/>
                <a:gd name="T86" fmla="*/ 1741 w 1886"/>
                <a:gd name="T87" fmla="*/ 372 h 1491"/>
                <a:gd name="T88" fmla="*/ 1667 w 1886"/>
                <a:gd name="T89" fmla="*/ 309 h 1491"/>
                <a:gd name="T90" fmla="*/ 1599 w 1886"/>
                <a:gd name="T91" fmla="*/ 274 h 14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86" h="1491">
                  <a:moveTo>
                    <a:pt x="1599" y="274"/>
                  </a:moveTo>
                  <a:lnTo>
                    <a:pt x="1590" y="262"/>
                  </a:lnTo>
                  <a:lnTo>
                    <a:pt x="1510" y="190"/>
                  </a:lnTo>
                  <a:lnTo>
                    <a:pt x="1424" y="130"/>
                  </a:lnTo>
                  <a:lnTo>
                    <a:pt x="1339" y="84"/>
                  </a:lnTo>
                  <a:lnTo>
                    <a:pt x="1273" y="57"/>
                  </a:lnTo>
                  <a:lnTo>
                    <a:pt x="1200" y="35"/>
                  </a:lnTo>
                  <a:lnTo>
                    <a:pt x="1119" y="16"/>
                  </a:lnTo>
                  <a:lnTo>
                    <a:pt x="1032" y="5"/>
                  </a:lnTo>
                  <a:lnTo>
                    <a:pt x="936" y="0"/>
                  </a:lnTo>
                  <a:lnTo>
                    <a:pt x="833" y="6"/>
                  </a:lnTo>
                  <a:lnTo>
                    <a:pt x="722" y="21"/>
                  </a:lnTo>
                  <a:lnTo>
                    <a:pt x="664" y="34"/>
                  </a:lnTo>
                  <a:lnTo>
                    <a:pt x="606" y="48"/>
                  </a:lnTo>
                  <a:lnTo>
                    <a:pt x="500" y="80"/>
                  </a:lnTo>
                  <a:lnTo>
                    <a:pt x="407" y="118"/>
                  </a:lnTo>
                  <a:lnTo>
                    <a:pt x="327" y="160"/>
                  </a:lnTo>
                  <a:lnTo>
                    <a:pt x="258" y="206"/>
                  </a:lnTo>
                  <a:lnTo>
                    <a:pt x="197" y="257"/>
                  </a:lnTo>
                  <a:lnTo>
                    <a:pt x="148" y="310"/>
                  </a:lnTo>
                  <a:lnTo>
                    <a:pt x="107" y="368"/>
                  </a:lnTo>
                  <a:lnTo>
                    <a:pt x="73" y="427"/>
                  </a:lnTo>
                  <a:lnTo>
                    <a:pt x="48" y="489"/>
                  </a:lnTo>
                  <a:lnTo>
                    <a:pt x="28" y="554"/>
                  </a:lnTo>
                  <a:lnTo>
                    <a:pt x="14" y="620"/>
                  </a:lnTo>
                  <a:lnTo>
                    <a:pt x="2" y="721"/>
                  </a:lnTo>
                  <a:lnTo>
                    <a:pt x="0" y="860"/>
                  </a:lnTo>
                  <a:lnTo>
                    <a:pt x="3" y="929"/>
                  </a:lnTo>
                  <a:lnTo>
                    <a:pt x="11" y="1062"/>
                  </a:lnTo>
                  <a:lnTo>
                    <a:pt x="37" y="1279"/>
                  </a:lnTo>
                  <a:lnTo>
                    <a:pt x="62" y="1392"/>
                  </a:lnTo>
                  <a:lnTo>
                    <a:pt x="80" y="1446"/>
                  </a:lnTo>
                  <a:lnTo>
                    <a:pt x="100" y="1479"/>
                  </a:lnTo>
                  <a:lnTo>
                    <a:pt x="117" y="1490"/>
                  </a:lnTo>
                  <a:lnTo>
                    <a:pt x="127" y="1491"/>
                  </a:lnTo>
                  <a:lnTo>
                    <a:pt x="133" y="1489"/>
                  </a:lnTo>
                  <a:lnTo>
                    <a:pt x="143" y="1481"/>
                  </a:lnTo>
                  <a:lnTo>
                    <a:pt x="159" y="1453"/>
                  </a:lnTo>
                  <a:lnTo>
                    <a:pt x="169" y="1389"/>
                  </a:lnTo>
                  <a:lnTo>
                    <a:pt x="168" y="1227"/>
                  </a:lnTo>
                  <a:lnTo>
                    <a:pt x="168" y="1162"/>
                  </a:lnTo>
                  <a:lnTo>
                    <a:pt x="171" y="1135"/>
                  </a:lnTo>
                  <a:lnTo>
                    <a:pt x="196" y="1066"/>
                  </a:lnTo>
                  <a:lnTo>
                    <a:pt x="227" y="1015"/>
                  </a:lnTo>
                  <a:lnTo>
                    <a:pt x="275" y="965"/>
                  </a:lnTo>
                  <a:lnTo>
                    <a:pt x="324" y="933"/>
                  </a:lnTo>
                  <a:lnTo>
                    <a:pt x="362" y="915"/>
                  </a:lnTo>
                  <a:lnTo>
                    <a:pt x="407" y="900"/>
                  </a:lnTo>
                  <a:lnTo>
                    <a:pt x="458" y="890"/>
                  </a:lnTo>
                  <a:lnTo>
                    <a:pt x="516" y="885"/>
                  </a:lnTo>
                  <a:lnTo>
                    <a:pt x="580" y="886"/>
                  </a:lnTo>
                  <a:lnTo>
                    <a:pt x="615" y="889"/>
                  </a:lnTo>
                  <a:lnTo>
                    <a:pt x="687" y="894"/>
                  </a:lnTo>
                  <a:lnTo>
                    <a:pt x="824" y="893"/>
                  </a:lnTo>
                  <a:lnTo>
                    <a:pt x="950" y="883"/>
                  </a:lnTo>
                  <a:lnTo>
                    <a:pt x="1063" y="863"/>
                  </a:lnTo>
                  <a:lnTo>
                    <a:pt x="1205" y="829"/>
                  </a:lnTo>
                  <a:lnTo>
                    <a:pt x="1313" y="792"/>
                  </a:lnTo>
                  <a:lnTo>
                    <a:pt x="1324" y="787"/>
                  </a:lnTo>
                  <a:lnTo>
                    <a:pt x="1340" y="808"/>
                  </a:lnTo>
                  <a:lnTo>
                    <a:pt x="1433" y="907"/>
                  </a:lnTo>
                  <a:lnTo>
                    <a:pt x="1488" y="954"/>
                  </a:lnTo>
                  <a:lnTo>
                    <a:pt x="1523" y="976"/>
                  </a:lnTo>
                  <a:lnTo>
                    <a:pt x="1540" y="984"/>
                  </a:lnTo>
                  <a:lnTo>
                    <a:pt x="1556" y="990"/>
                  </a:lnTo>
                  <a:lnTo>
                    <a:pt x="1583" y="1010"/>
                  </a:lnTo>
                  <a:lnTo>
                    <a:pt x="1605" y="1035"/>
                  </a:lnTo>
                  <a:lnTo>
                    <a:pt x="1624" y="1068"/>
                  </a:lnTo>
                  <a:lnTo>
                    <a:pt x="1645" y="1123"/>
                  </a:lnTo>
                  <a:lnTo>
                    <a:pt x="1663" y="1207"/>
                  </a:lnTo>
                  <a:lnTo>
                    <a:pt x="1681" y="1333"/>
                  </a:lnTo>
                  <a:lnTo>
                    <a:pt x="1695" y="1429"/>
                  </a:lnTo>
                  <a:lnTo>
                    <a:pt x="1707" y="1457"/>
                  </a:lnTo>
                  <a:lnTo>
                    <a:pt x="1716" y="1466"/>
                  </a:lnTo>
                  <a:lnTo>
                    <a:pt x="1723" y="1467"/>
                  </a:lnTo>
                  <a:lnTo>
                    <a:pt x="1729" y="1465"/>
                  </a:lnTo>
                  <a:lnTo>
                    <a:pt x="1746" y="1444"/>
                  </a:lnTo>
                  <a:lnTo>
                    <a:pt x="1780" y="1378"/>
                  </a:lnTo>
                  <a:lnTo>
                    <a:pt x="1828" y="1237"/>
                  </a:lnTo>
                  <a:lnTo>
                    <a:pt x="1860" y="1102"/>
                  </a:lnTo>
                  <a:lnTo>
                    <a:pt x="1876" y="1004"/>
                  </a:lnTo>
                  <a:lnTo>
                    <a:pt x="1885" y="903"/>
                  </a:lnTo>
                  <a:lnTo>
                    <a:pt x="1886" y="800"/>
                  </a:lnTo>
                  <a:lnTo>
                    <a:pt x="1880" y="698"/>
                  </a:lnTo>
                  <a:lnTo>
                    <a:pt x="1862" y="600"/>
                  </a:lnTo>
                  <a:lnTo>
                    <a:pt x="1830" y="509"/>
                  </a:lnTo>
                  <a:lnTo>
                    <a:pt x="1785" y="426"/>
                  </a:lnTo>
                  <a:lnTo>
                    <a:pt x="1741" y="372"/>
                  </a:lnTo>
                  <a:lnTo>
                    <a:pt x="1707" y="338"/>
                  </a:lnTo>
                  <a:lnTo>
                    <a:pt x="1667" y="309"/>
                  </a:lnTo>
                  <a:lnTo>
                    <a:pt x="1624" y="285"/>
                  </a:lnTo>
                  <a:lnTo>
                    <a:pt x="1599" y="274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</p:grpSp>
      <p:grpSp>
        <p:nvGrpSpPr>
          <p:cNvPr id="33" name="Group 26"/>
          <p:cNvGrpSpPr>
            <a:grpSpLocks noChangeAspect="1"/>
          </p:cNvGrpSpPr>
          <p:nvPr/>
        </p:nvGrpSpPr>
        <p:grpSpPr bwMode="auto">
          <a:xfrm>
            <a:off x="4303681" y="4106524"/>
            <a:ext cx="860010" cy="981734"/>
            <a:chOff x="3722" y="2941"/>
            <a:chExt cx="650" cy="742"/>
          </a:xfrm>
        </p:grpSpPr>
        <p:sp>
          <p:nvSpPr>
            <p:cNvPr id="35" name="Freeform 27"/>
            <p:cNvSpPr>
              <a:spLocks/>
            </p:cNvSpPr>
            <p:nvPr/>
          </p:nvSpPr>
          <p:spPr bwMode="auto">
            <a:xfrm>
              <a:off x="3722" y="3095"/>
              <a:ext cx="326" cy="580"/>
            </a:xfrm>
            <a:custGeom>
              <a:avLst/>
              <a:gdLst>
                <a:gd name="T0" fmla="*/ 1303 w 1303"/>
                <a:gd name="T1" fmla="*/ 7 h 2317"/>
                <a:gd name="T2" fmla="*/ 1303 w 1303"/>
                <a:gd name="T3" fmla="*/ 2306 h 2317"/>
                <a:gd name="T4" fmla="*/ 1262 w 1303"/>
                <a:gd name="T5" fmla="*/ 2309 h 2317"/>
                <a:gd name="T6" fmla="*/ 1003 w 1303"/>
                <a:gd name="T7" fmla="*/ 2317 h 2317"/>
                <a:gd name="T8" fmla="*/ 833 w 1303"/>
                <a:gd name="T9" fmla="*/ 2311 h 2317"/>
                <a:gd name="T10" fmla="*/ 712 w 1303"/>
                <a:gd name="T11" fmla="*/ 2301 h 2317"/>
                <a:gd name="T12" fmla="*/ 591 w 1303"/>
                <a:gd name="T13" fmla="*/ 2284 h 2317"/>
                <a:gd name="T14" fmla="*/ 470 w 1303"/>
                <a:gd name="T15" fmla="*/ 2259 h 2317"/>
                <a:gd name="T16" fmla="*/ 356 w 1303"/>
                <a:gd name="T17" fmla="*/ 2224 h 2317"/>
                <a:gd name="T18" fmla="*/ 251 w 1303"/>
                <a:gd name="T19" fmla="*/ 2179 h 2317"/>
                <a:gd name="T20" fmla="*/ 181 w 1303"/>
                <a:gd name="T21" fmla="*/ 2137 h 2317"/>
                <a:gd name="T22" fmla="*/ 139 w 1303"/>
                <a:gd name="T23" fmla="*/ 2104 h 2317"/>
                <a:gd name="T24" fmla="*/ 102 w 1303"/>
                <a:gd name="T25" fmla="*/ 2069 h 2317"/>
                <a:gd name="T26" fmla="*/ 70 w 1303"/>
                <a:gd name="T27" fmla="*/ 2030 h 2317"/>
                <a:gd name="T28" fmla="*/ 43 w 1303"/>
                <a:gd name="T29" fmla="*/ 1987 h 2317"/>
                <a:gd name="T30" fmla="*/ 23 w 1303"/>
                <a:gd name="T31" fmla="*/ 1941 h 2317"/>
                <a:gd name="T32" fmla="*/ 8 w 1303"/>
                <a:gd name="T33" fmla="*/ 1889 h 2317"/>
                <a:gd name="T34" fmla="*/ 1 w 1303"/>
                <a:gd name="T35" fmla="*/ 1834 h 2317"/>
                <a:gd name="T36" fmla="*/ 0 w 1303"/>
                <a:gd name="T37" fmla="*/ 1805 h 2317"/>
                <a:gd name="T38" fmla="*/ 11 w 1303"/>
                <a:gd name="T39" fmla="*/ 1806 h 2317"/>
                <a:gd name="T40" fmla="*/ 79 w 1303"/>
                <a:gd name="T41" fmla="*/ 1806 h 2317"/>
                <a:gd name="T42" fmla="*/ 137 w 1303"/>
                <a:gd name="T43" fmla="*/ 1798 h 2317"/>
                <a:gd name="T44" fmla="*/ 195 w 1303"/>
                <a:gd name="T45" fmla="*/ 1779 h 2317"/>
                <a:gd name="T46" fmla="*/ 234 w 1303"/>
                <a:gd name="T47" fmla="*/ 1754 h 2317"/>
                <a:gd name="T48" fmla="*/ 256 w 1303"/>
                <a:gd name="T49" fmla="*/ 1732 h 2317"/>
                <a:gd name="T50" fmla="*/ 273 w 1303"/>
                <a:gd name="T51" fmla="*/ 1705 h 2317"/>
                <a:gd name="T52" fmla="*/ 284 w 1303"/>
                <a:gd name="T53" fmla="*/ 1670 h 2317"/>
                <a:gd name="T54" fmla="*/ 288 w 1303"/>
                <a:gd name="T55" fmla="*/ 1630 h 2317"/>
                <a:gd name="T56" fmla="*/ 284 w 1303"/>
                <a:gd name="T57" fmla="*/ 1583 h 2317"/>
                <a:gd name="T58" fmla="*/ 279 w 1303"/>
                <a:gd name="T59" fmla="*/ 1556 h 2317"/>
                <a:gd name="T60" fmla="*/ 262 w 1303"/>
                <a:gd name="T61" fmla="*/ 1485 h 2317"/>
                <a:gd name="T62" fmla="*/ 241 w 1303"/>
                <a:gd name="T63" fmla="*/ 1328 h 2317"/>
                <a:gd name="T64" fmla="*/ 229 w 1303"/>
                <a:gd name="T65" fmla="*/ 1158 h 2317"/>
                <a:gd name="T66" fmla="*/ 227 w 1303"/>
                <a:gd name="T67" fmla="*/ 981 h 2317"/>
                <a:gd name="T68" fmla="*/ 236 w 1303"/>
                <a:gd name="T69" fmla="*/ 714 h 2317"/>
                <a:gd name="T70" fmla="*/ 262 w 1303"/>
                <a:gd name="T71" fmla="*/ 390 h 2317"/>
                <a:gd name="T72" fmla="*/ 279 w 1303"/>
                <a:gd name="T73" fmla="*/ 258 h 2317"/>
                <a:gd name="T74" fmla="*/ 281 w 1303"/>
                <a:gd name="T75" fmla="*/ 243 h 2317"/>
                <a:gd name="T76" fmla="*/ 289 w 1303"/>
                <a:gd name="T77" fmla="*/ 214 h 2317"/>
                <a:gd name="T78" fmla="*/ 312 w 1303"/>
                <a:gd name="T79" fmla="*/ 177 h 2317"/>
                <a:gd name="T80" fmla="*/ 358 w 1303"/>
                <a:gd name="T81" fmla="*/ 132 h 2317"/>
                <a:gd name="T82" fmla="*/ 420 w 1303"/>
                <a:gd name="T83" fmla="*/ 96 h 2317"/>
                <a:gd name="T84" fmla="*/ 493 w 1303"/>
                <a:gd name="T85" fmla="*/ 67 h 2317"/>
                <a:gd name="T86" fmla="*/ 575 w 1303"/>
                <a:gd name="T87" fmla="*/ 44 h 2317"/>
                <a:gd name="T88" fmla="*/ 711 w 1303"/>
                <a:gd name="T89" fmla="*/ 19 h 2317"/>
                <a:gd name="T90" fmla="*/ 899 w 1303"/>
                <a:gd name="T91" fmla="*/ 3 h 2317"/>
                <a:gd name="T92" fmla="*/ 1075 w 1303"/>
                <a:gd name="T93" fmla="*/ 0 h 2317"/>
                <a:gd name="T94" fmla="*/ 1271 w 1303"/>
                <a:gd name="T95" fmla="*/ 5 h 2317"/>
                <a:gd name="T96" fmla="*/ 1303 w 1303"/>
                <a:gd name="T97" fmla="*/ 7 h 2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03" h="2317">
                  <a:moveTo>
                    <a:pt x="1303" y="7"/>
                  </a:moveTo>
                  <a:lnTo>
                    <a:pt x="1303" y="2306"/>
                  </a:lnTo>
                  <a:lnTo>
                    <a:pt x="1262" y="2309"/>
                  </a:lnTo>
                  <a:lnTo>
                    <a:pt x="1003" y="2317"/>
                  </a:lnTo>
                  <a:lnTo>
                    <a:pt x="833" y="2311"/>
                  </a:lnTo>
                  <a:lnTo>
                    <a:pt x="712" y="2301"/>
                  </a:lnTo>
                  <a:lnTo>
                    <a:pt x="591" y="2284"/>
                  </a:lnTo>
                  <a:lnTo>
                    <a:pt x="470" y="2259"/>
                  </a:lnTo>
                  <a:lnTo>
                    <a:pt x="356" y="2224"/>
                  </a:lnTo>
                  <a:lnTo>
                    <a:pt x="251" y="2179"/>
                  </a:lnTo>
                  <a:lnTo>
                    <a:pt x="181" y="2137"/>
                  </a:lnTo>
                  <a:lnTo>
                    <a:pt x="139" y="2104"/>
                  </a:lnTo>
                  <a:lnTo>
                    <a:pt x="102" y="2069"/>
                  </a:lnTo>
                  <a:lnTo>
                    <a:pt x="70" y="2030"/>
                  </a:lnTo>
                  <a:lnTo>
                    <a:pt x="43" y="1987"/>
                  </a:lnTo>
                  <a:lnTo>
                    <a:pt x="23" y="1941"/>
                  </a:lnTo>
                  <a:lnTo>
                    <a:pt x="8" y="1889"/>
                  </a:lnTo>
                  <a:lnTo>
                    <a:pt x="1" y="1834"/>
                  </a:lnTo>
                  <a:lnTo>
                    <a:pt x="0" y="1805"/>
                  </a:lnTo>
                  <a:lnTo>
                    <a:pt x="11" y="1806"/>
                  </a:lnTo>
                  <a:lnTo>
                    <a:pt x="79" y="1806"/>
                  </a:lnTo>
                  <a:lnTo>
                    <a:pt x="137" y="1798"/>
                  </a:lnTo>
                  <a:lnTo>
                    <a:pt x="195" y="1779"/>
                  </a:lnTo>
                  <a:lnTo>
                    <a:pt x="234" y="1754"/>
                  </a:lnTo>
                  <a:lnTo>
                    <a:pt x="256" y="1732"/>
                  </a:lnTo>
                  <a:lnTo>
                    <a:pt x="273" y="1705"/>
                  </a:lnTo>
                  <a:lnTo>
                    <a:pt x="284" y="1670"/>
                  </a:lnTo>
                  <a:lnTo>
                    <a:pt x="288" y="1630"/>
                  </a:lnTo>
                  <a:lnTo>
                    <a:pt x="284" y="1583"/>
                  </a:lnTo>
                  <a:lnTo>
                    <a:pt x="279" y="1556"/>
                  </a:lnTo>
                  <a:lnTo>
                    <a:pt x="262" y="1485"/>
                  </a:lnTo>
                  <a:lnTo>
                    <a:pt x="241" y="1328"/>
                  </a:lnTo>
                  <a:lnTo>
                    <a:pt x="229" y="1158"/>
                  </a:lnTo>
                  <a:lnTo>
                    <a:pt x="227" y="981"/>
                  </a:lnTo>
                  <a:lnTo>
                    <a:pt x="236" y="714"/>
                  </a:lnTo>
                  <a:lnTo>
                    <a:pt x="262" y="390"/>
                  </a:lnTo>
                  <a:lnTo>
                    <a:pt x="279" y="258"/>
                  </a:lnTo>
                  <a:lnTo>
                    <a:pt x="281" y="243"/>
                  </a:lnTo>
                  <a:lnTo>
                    <a:pt x="289" y="214"/>
                  </a:lnTo>
                  <a:lnTo>
                    <a:pt x="312" y="177"/>
                  </a:lnTo>
                  <a:lnTo>
                    <a:pt x="358" y="132"/>
                  </a:lnTo>
                  <a:lnTo>
                    <a:pt x="420" y="96"/>
                  </a:lnTo>
                  <a:lnTo>
                    <a:pt x="493" y="67"/>
                  </a:lnTo>
                  <a:lnTo>
                    <a:pt x="575" y="44"/>
                  </a:lnTo>
                  <a:lnTo>
                    <a:pt x="711" y="19"/>
                  </a:lnTo>
                  <a:lnTo>
                    <a:pt x="899" y="3"/>
                  </a:lnTo>
                  <a:lnTo>
                    <a:pt x="1075" y="0"/>
                  </a:lnTo>
                  <a:lnTo>
                    <a:pt x="1271" y="5"/>
                  </a:lnTo>
                  <a:lnTo>
                    <a:pt x="1303" y="7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6" name="Freeform 28"/>
            <p:cNvSpPr>
              <a:spLocks/>
            </p:cNvSpPr>
            <p:nvPr/>
          </p:nvSpPr>
          <p:spPr bwMode="auto">
            <a:xfrm>
              <a:off x="4047" y="3095"/>
              <a:ext cx="325" cy="580"/>
            </a:xfrm>
            <a:custGeom>
              <a:avLst/>
              <a:gdLst>
                <a:gd name="T0" fmla="*/ 0 w 1303"/>
                <a:gd name="T1" fmla="*/ 7 h 2317"/>
                <a:gd name="T2" fmla="*/ 0 w 1303"/>
                <a:gd name="T3" fmla="*/ 2306 h 2317"/>
                <a:gd name="T4" fmla="*/ 41 w 1303"/>
                <a:gd name="T5" fmla="*/ 2309 h 2317"/>
                <a:gd name="T6" fmla="*/ 300 w 1303"/>
                <a:gd name="T7" fmla="*/ 2317 h 2317"/>
                <a:gd name="T8" fmla="*/ 470 w 1303"/>
                <a:gd name="T9" fmla="*/ 2311 h 2317"/>
                <a:gd name="T10" fmla="*/ 591 w 1303"/>
                <a:gd name="T11" fmla="*/ 2301 h 2317"/>
                <a:gd name="T12" fmla="*/ 712 w 1303"/>
                <a:gd name="T13" fmla="*/ 2284 h 2317"/>
                <a:gd name="T14" fmla="*/ 833 w 1303"/>
                <a:gd name="T15" fmla="*/ 2259 h 2317"/>
                <a:gd name="T16" fmla="*/ 948 w 1303"/>
                <a:gd name="T17" fmla="*/ 2224 h 2317"/>
                <a:gd name="T18" fmla="*/ 1052 w 1303"/>
                <a:gd name="T19" fmla="*/ 2179 h 2317"/>
                <a:gd name="T20" fmla="*/ 1122 w 1303"/>
                <a:gd name="T21" fmla="*/ 2137 h 2317"/>
                <a:gd name="T22" fmla="*/ 1164 w 1303"/>
                <a:gd name="T23" fmla="*/ 2104 h 2317"/>
                <a:gd name="T24" fmla="*/ 1201 w 1303"/>
                <a:gd name="T25" fmla="*/ 2069 h 2317"/>
                <a:gd name="T26" fmla="*/ 1233 w 1303"/>
                <a:gd name="T27" fmla="*/ 2030 h 2317"/>
                <a:gd name="T28" fmla="*/ 1260 w 1303"/>
                <a:gd name="T29" fmla="*/ 1987 h 2317"/>
                <a:gd name="T30" fmla="*/ 1280 w 1303"/>
                <a:gd name="T31" fmla="*/ 1941 h 2317"/>
                <a:gd name="T32" fmla="*/ 1295 w 1303"/>
                <a:gd name="T33" fmla="*/ 1889 h 2317"/>
                <a:gd name="T34" fmla="*/ 1303 w 1303"/>
                <a:gd name="T35" fmla="*/ 1834 h 2317"/>
                <a:gd name="T36" fmla="*/ 1303 w 1303"/>
                <a:gd name="T37" fmla="*/ 1805 h 2317"/>
                <a:gd name="T38" fmla="*/ 1292 w 1303"/>
                <a:gd name="T39" fmla="*/ 1806 h 2317"/>
                <a:gd name="T40" fmla="*/ 1224 w 1303"/>
                <a:gd name="T41" fmla="*/ 1806 h 2317"/>
                <a:gd name="T42" fmla="*/ 1167 w 1303"/>
                <a:gd name="T43" fmla="*/ 1798 h 2317"/>
                <a:gd name="T44" fmla="*/ 1108 w 1303"/>
                <a:gd name="T45" fmla="*/ 1779 h 2317"/>
                <a:gd name="T46" fmla="*/ 1068 w 1303"/>
                <a:gd name="T47" fmla="*/ 1754 h 2317"/>
                <a:gd name="T48" fmla="*/ 1047 w 1303"/>
                <a:gd name="T49" fmla="*/ 1732 h 2317"/>
                <a:gd name="T50" fmla="*/ 1030 w 1303"/>
                <a:gd name="T51" fmla="*/ 1705 h 2317"/>
                <a:gd name="T52" fmla="*/ 1019 w 1303"/>
                <a:gd name="T53" fmla="*/ 1670 h 2317"/>
                <a:gd name="T54" fmla="*/ 1015 w 1303"/>
                <a:gd name="T55" fmla="*/ 1630 h 2317"/>
                <a:gd name="T56" fmla="*/ 1019 w 1303"/>
                <a:gd name="T57" fmla="*/ 1583 h 2317"/>
                <a:gd name="T58" fmla="*/ 1024 w 1303"/>
                <a:gd name="T59" fmla="*/ 1556 h 2317"/>
                <a:gd name="T60" fmla="*/ 1040 w 1303"/>
                <a:gd name="T61" fmla="*/ 1485 h 2317"/>
                <a:gd name="T62" fmla="*/ 1062 w 1303"/>
                <a:gd name="T63" fmla="*/ 1328 h 2317"/>
                <a:gd name="T64" fmla="*/ 1074 w 1303"/>
                <a:gd name="T65" fmla="*/ 1158 h 2317"/>
                <a:gd name="T66" fmla="*/ 1076 w 1303"/>
                <a:gd name="T67" fmla="*/ 981 h 2317"/>
                <a:gd name="T68" fmla="*/ 1067 w 1303"/>
                <a:gd name="T69" fmla="*/ 714 h 2317"/>
                <a:gd name="T70" fmla="*/ 1040 w 1303"/>
                <a:gd name="T71" fmla="*/ 390 h 2317"/>
                <a:gd name="T72" fmla="*/ 1024 w 1303"/>
                <a:gd name="T73" fmla="*/ 258 h 2317"/>
                <a:gd name="T74" fmla="*/ 1022 w 1303"/>
                <a:gd name="T75" fmla="*/ 243 h 2317"/>
                <a:gd name="T76" fmla="*/ 1014 w 1303"/>
                <a:gd name="T77" fmla="*/ 214 h 2317"/>
                <a:gd name="T78" fmla="*/ 991 w 1303"/>
                <a:gd name="T79" fmla="*/ 177 h 2317"/>
                <a:gd name="T80" fmla="*/ 945 w 1303"/>
                <a:gd name="T81" fmla="*/ 132 h 2317"/>
                <a:gd name="T82" fmla="*/ 883 w 1303"/>
                <a:gd name="T83" fmla="*/ 96 h 2317"/>
                <a:gd name="T84" fmla="*/ 810 w 1303"/>
                <a:gd name="T85" fmla="*/ 67 h 2317"/>
                <a:gd name="T86" fmla="*/ 727 w 1303"/>
                <a:gd name="T87" fmla="*/ 44 h 2317"/>
                <a:gd name="T88" fmla="*/ 592 w 1303"/>
                <a:gd name="T89" fmla="*/ 19 h 2317"/>
                <a:gd name="T90" fmla="*/ 404 w 1303"/>
                <a:gd name="T91" fmla="*/ 3 h 2317"/>
                <a:gd name="T92" fmla="*/ 228 w 1303"/>
                <a:gd name="T93" fmla="*/ 0 h 2317"/>
                <a:gd name="T94" fmla="*/ 32 w 1303"/>
                <a:gd name="T95" fmla="*/ 5 h 2317"/>
                <a:gd name="T96" fmla="*/ 0 w 1303"/>
                <a:gd name="T97" fmla="*/ 7 h 2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03" h="2317">
                  <a:moveTo>
                    <a:pt x="0" y="7"/>
                  </a:moveTo>
                  <a:lnTo>
                    <a:pt x="0" y="2306"/>
                  </a:lnTo>
                  <a:lnTo>
                    <a:pt x="41" y="2309"/>
                  </a:lnTo>
                  <a:lnTo>
                    <a:pt x="300" y="2317"/>
                  </a:lnTo>
                  <a:lnTo>
                    <a:pt x="470" y="2311"/>
                  </a:lnTo>
                  <a:lnTo>
                    <a:pt x="591" y="2301"/>
                  </a:lnTo>
                  <a:lnTo>
                    <a:pt x="712" y="2284"/>
                  </a:lnTo>
                  <a:lnTo>
                    <a:pt x="833" y="2259"/>
                  </a:lnTo>
                  <a:lnTo>
                    <a:pt x="948" y="2224"/>
                  </a:lnTo>
                  <a:lnTo>
                    <a:pt x="1052" y="2179"/>
                  </a:lnTo>
                  <a:lnTo>
                    <a:pt x="1122" y="2137"/>
                  </a:lnTo>
                  <a:lnTo>
                    <a:pt x="1164" y="2104"/>
                  </a:lnTo>
                  <a:lnTo>
                    <a:pt x="1201" y="2069"/>
                  </a:lnTo>
                  <a:lnTo>
                    <a:pt x="1233" y="2030"/>
                  </a:lnTo>
                  <a:lnTo>
                    <a:pt x="1260" y="1987"/>
                  </a:lnTo>
                  <a:lnTo>
                    <a:pt x="1280" y="1941"/>
                  </a:lnTo>
                  <a:lnTo>
                    <a:pt x="1295" y="1889"/>
                  </a:lnTo>
                  <a:lnTo>
                    <a:pt x="1303" y="1834"/>
                  </a:lnTo>
                  <a:lnTo>
                    <a:pt x="1303" y="1805"/>
                  </a:lnTo>
                  <a:lnTo>
                    <a:pt x="1292" y="1806"/>
                  </a:lnTo>
                  <a:lnTo>
                    <a:pt x="1224" y="1806"/>
                  </a:lnTo>
                  <a:lnTo>
                    <a:pt x="1167" y="1798"/>
                  </a:lnTo>
                  <a:lnTo>
                    <a:pt x="1108" y="1779"/>
                  </a:lnTo>
                  <a:lnTo>
                    <a:pt x="1068" y="1754"/>
                  </a:lnTo>
                  <a:lnTo>
                    <a:pt x="1047" y="1732"/>
                  </a:lnTo>
                  <a:lnTo>
                    <a:pt x="1030" y="1705"/>
                  </a:lnTo>
                  <a:lnTo>
                    <a:pt x="1019" y="1670"/>
                  </a:lnTo>
                  <a:lnTo>
                    <a:pt x="1015" y="1630"/>
                  </a:lnTo>
                  <a:lnTo>
                    <a:pt x="1019" y="1583"/>
                  </a:lnTo>
                  <a:lnTo>
                    <a:pt x="1024" y="1556"/>
                  </a:lnTo>
                  <a:lnTo>
                    <a:pt x="1040" y="1485"/>
                  </a:lnTo>
                  <a:lnTo>
                    <a:pt x="1062" y="1328"/>
                  </a:lnTo>
                  <a:lnTo>
                    <a:pt x="1074" y="1158"/>
                  </a:lnTo>
                  <a:lnTo>
                    <a:pt x="1076" y="981"/>
                  </a:lnTo>
                  <a:lnTo>
                    <a:pt x="1067" y="714"/>
                  </a:lnTo>
                  <a:lnTo>
                    <a:pt x="1040" y="390"/>
                  </a:lnTo>
                  <a:lnTo>
                    <a:pt x="1024" y="258"/>
                  </a:lnTo>
                  <a:lnTo>
                    <a:pt x="1022" y="243"/>
                  </a:lnTo>
                  <a:lnTo>
                    <a:pt x="1014" y="214"/>
                  </a:lnTo>
                  <a:lnTo>
                    <a:pt x="991" y="177"/>
                  </a:lnTo>
                  <a:lnTo>
                    <a:pt x="945" y="132"/>
                  </a:lnTo>
                  <a:lnTo>
                    <a:pt x="883" y="96"/>
                  </a:lnTo>
                  <a:lnTo>
                    <a:pt x="810" y="67"/>
                  </a:lnTo>
                  <a:lnTo>
                    <a:pt x="727" y="44"/>
                  </a:lnTo>
                  <a:lnTo>
                    <a:pt x="592" y="19"/>
                  </a:lnTo>
                  <a:lnTo>
                    <a:pt x="404" y="3"/>
                  </a:lnTo>
                  <a:lnTo>
                    <a:pt x="228" y="0"/>
                  </a:lnTo>
                  <a:lnTo>
                    <a:pt x="32" y="5"/>
                  </a:lnTo>
                  <a:lnTo>
                    <a:pt x="0" y="7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7" name="Freeform 29"/>
            <p:cNvSpPr>
              <a:spLocks/>
            </p:cNvSpPr>
            <p:nvPr/>
          </p:nvSpPr>
          <p:spPr bwMode="auto">
            <a:xfrm>
              <a:off x="4053" y="3502"/>
              <a:ext cx="133" cy="84"/>
            </a:xfrm>
            <a:custGeom>
              <a:avLst/>
              <a:gdLst>
                <a:gd name="T0" fmla="*/ 0 w 532"/>
                <a:gd name="T1" fmla="*/ 335 h 335"/>
                <a:gd name="T2" fmla="*/ 0 w 532"/>
                <a:gd name="T3" fmla="*/ 0 h 335"/>
                <a:gd name="T4" fmla="*/ 17 w 532"/>
                <a:gd name="T5" fmla="*/ 0 h 335"/>
                <a:gd name="T6" fmla="*/ 123 w 532"/>
                <a:gd name="T7" fmla="*/ 7 h 335"/>
                <a:gd name="T8" fmla="*/ 216 w 532"/>
                <a:gd name="T9" fmla="*/ 21 h 335"/>
                <a:gd name="T10" fmla="*/ 315 w 532"/>
                <a:gd name="T11" fmla="*/ 48 h 335"/>
                <a:gd name="T12" fmla="*/ 386 w 532"/>
                <a:gd name="T13" fmla="*/ 80 h 335"/>
                <a:gd name="T14" fmla="*/ 429 w 532"/>
                <a:gd name="T15" fmla="*/ 107 h 335"/>
                <a:gd name="T16" fmla="*/ 466 w 532"/>
                <a:gd name="T17" fmla="*/ 140 h 335"/>
                <a:gd name="T18" fmla="*/ 497 w 532"/>
                <a:gd name="T19" fmla="*/ 179 h 335"/>
                <a:gd name="T20" fmla="*/ 519 w 532"/>
                <a:gd name="T21" fmla="*/ 224 h 335"/>
                <a:gd name="T22" fmla="*/ 531 w 532"/>
                <a:gd name="T23" fmla="*/ 277 h 335"/>
                <a:gd name="T24" fmla="*/ 532 w 532"/>
                <a:gd name="T25" fmla="*/ 306 h 335"/>
                <a:gd name="T26" fmla="*/ 0 w 532"/>
                <a:gd name="T27" fmla="*/ 335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2" h="335">
                  <a:moveTo>
                    <a:pt x="0" y="335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23" y="7"/>
                  </a:lnTo>
                  <a:lnTo>
                    <a:pt x="216" y="21"/>
                  </a:lnTo>
                  <a:lnTo>
                    <a:pt x="315" y="48"/>
                  </a:lnTo>
                  <a:lnTo>
                    <a:pt x="386" y="80"/>
                  </a:lnTo>
                  <a:lnTo>
                    <a:pt x="429" y="107"/>
                  </a:lnTo>
                  <a:lnTo>
                    <a:pt x="466" y="140"/>
                  </a:lnTo>
                  <a:lnTo>
                    <a:pt x="497" y="179"/>
                  </a:lnTo>
                  <a:lnTo>
                    <a:pt x="519" y="224"/>
                  </a:lnTo>
                  <a:lnTo>
                    <a:pt x="531" y="277"/>
                  </a:lnTo>
                  <a:lnTo>
                    <a:pt x="532" y="306"/>
                  </a:lnTo>
                  <a:lnTo>
                    <a:pt x="0" y="335"/>
                  </a:lnTo>
                  <a:close/>
                </a:path>
              </a:pathLst>
            </a:custGeom>
            <a:solidFill>
              <a:srgbClr val="00B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8" name="Freeform 30"/>
            <p:cNvSpPr>
              <a:spLocks/>
            </p:cNvSpPr>
            <p:nvPr/>
          </p:nvSpPr>
          <p:spPr bwMode="auto">
            <a:xfrm>
              <a:off x="3909" y="3502"/>
              <a:ext cx="133" cy="84"/>
            </a:xfrm>
            <a:custGeom>
              <a:avLst/>
              <a:gdLst>
                <a:gd name="T0" fmla="*/ 530 w 530"/>
                <a:gd name="T1" fmla="*/ 335 h 335"/>
                <a:gd name="T2" fmla="*/ 530 w 530"/>
                <a:gd name="T3" fmla="*/ 0 h 335"/>
                <a:gd name="T4" fmla="*/ 513 w 530"/>
                <a:gd name="T5" fmla="*/ 0 h 335"/>
                <a:gd name="T6" fmla="*/ 407 w 530"/>
                <a:gd name="T7" fmla="*/ 7 h 335"/>
                <a:gd name="T8" fmla="*/ 314 w 530"/>
                <a:gd name="T9" fmla="*/ 21 h 335"/>
                <a:gd name="T10" fmla="*/ 215 w 530"/>
                <a:gd name="T11" fmla="*/ 48 h 335"/>
                <a:gd name="T12" fmla="*/ 144 w 530"/>
                <a:gd name="T13" fmla="*/ 80 h 335"/>
                <a:gd name="T14" fmla="*/ 101 w 530"/>
                <a:gd name="T15" fmla="*/ 107 h 335"/>
                <a:gd name="T16" fmla="*/ 64 w 530"/>
                <a:gd name="T17" fmla="*/ 140 h 335"/>
                <a:gd name="T18" fmla="*/ 34 w 530"/>
                <a:gd name="T19" fmla="*/ 179 h 335"/>
                <a:gd name="T20" fmla="*/ 12 w 530"/>
                <a:gd name="T21" fmla="*/ 224 h 335"/>
                <a:gd name="T22" fmla="*/ 1 w 530"/>
                <a:gd name="T23" fmla="*/ 277 h 335"/>
                <a:gd name="T24" fmla="*/ 0 w 530"/>
                <a:gd name="T25" fmla="*/ 306 h 335"/>
                <a:gd name="T26" fmla="*/ 530 w 530"/>
                <a:gd name="T27" fmla="*/ 335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0" h="335">
                  <a:moveTo>
                    <a:pt x="530" y="335"/>
                  </a:moveTo>
                  <a:lnTo>
                    <a:pt x="530" y="0"/>
                  </a:lnTo>
                  <a:lnTo>
                    <a:pt x="513" y="0"/>
                  </a:lnTo>
                  <a:lnTo>
                    <a:pt x="407" y="7"/>
                  </a:lnTo>
                  <a:lnTo>
                    <a:pt x="314" y="21"/>
                  </a:lnTo>
                  <a:lnTo>
                    <a:pt x="215" y="48"/>
                  </a:lnTo>
                  <a:lnTo>
                    <a:pt x="144" y="80"/>
                  </a:lnTo>
                  <a:lnTo>
                    <a:pt x="101" y="107"/>
                  </a:lnTo>
                  <a:lnTo>
                    <a:pt x="64" y="140"/>
                  </a:lnTo>
                  <a:lnTo>
                    <a:pt x="34" y="179"/>
                  </a:lnTo>
                  <a:lnTo>
                    <a:pt x="12" y="224"/>
                  </a:lnTo>
                  <a:lnTo>
                    <a:pt x="1" y="277"/>
                  </a:lnTo>
                  <a:lnTo>
                    <a:pt x="0" y="306"/>
                  </a:lnTo>
                  <a:lnTo>
                    <a:pt x="530" y="335"/>
                  </a:lnTo>
                  <a:close/>
                </a:path>
              </a:pathLst>
            </a:custGeom>
            <a:solidFill>
              <a:srgbClr val="00B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9" name="Rectangle 31"/>
            <p:cNvSpPr>
              <a:spLocks noChangeArrowheads="1"/>
            </p:cNvSpPr>
            <p:nvPr/>
          </p:nvSpPr>
          <p:spPr bwMode="auto">
            <a:xfrm>
              <a:off x="3995" y="3502"/>
              <a:ext cx="105" cy="119"/>
            </a:xfrm>
            <a:prstGeom prst="rect">
              <a:avLst/>
            </a:prstGeom>
            <a:solidFill>
              <a:srgbClr val="FDC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0" name="Freeform 32"/>
            <p:cNvSpPr>
              <a:spLocks/>
            </p:cNvSpPr>
            <p:nvPr/>
          </p:nvSpPr>
          <p:spPr bwMode="auto">
            <a:xfrm>
              <a:off x="3995" y="3502"/>
              <a:ext cx="105" cy="37"/>
            </a:xfrm>
            <a:custGeom>
              <a:avLst/>
              <a:gdLst>
                <a:gd name="T0" fmla="*/ 0 w 421"/>
                <a:gd name="T1" fmla="*/ 56 h 147"/>
                <a:gd name="T2" fmla="*/ 5 w 421"/>
                <a:gd name="T3" fmla="*/ 59 h 147"/>
                <a:gd name="T4" fmla="*/ 66 w 421"/>
                <a:gd name="T5" fmla="*/ 91 h 147"/>
                <a:gd name="T6" fmla="*/ 148 w 421"/>
                <a:gd name="T7" fmla="*/ 119 h 147"/>
                <a:gd name="T8" fmla="*/ 215 w 421"/>
                <a:gd name="T9" fmla="*/ 135 h 147"/>
                <a:gd name="T10" fmla="*/ 291 w 421"/>
                <a:gd name="T11" fmla="*/ 146 h 147"/>
                <a:gd name="T12" fmla="*/ 376 w 421"/>
                <a:gd name="T13" fmla="*/ 147 h 147"/>
                <a:gd name="T14" fmla="*/ 421 w 421"/>
                <a:gd name="T15" fmla="*/ 143 h 147"/>
                <a:gd name="T16" fmla="*/ 421 w 421"/>
                <a:gd name="T17" fmla="*/ 0 h 147"/>
                <a:gd name="T18" fmla="*/ 0 w 421"/>
                <a:gd name="T19" fmla="*/ 0 h 147"/>
                <a:gd name="T20" fmla="*/ 0 w 421"/>
                <a:gd name="T21" fmla="*/ 56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147">
                  <a:moveTo>
                    <a:pt x="0" y="56"/>
                  </a:moveTo>
                  <a:lnTo>
                    <a:pt x="5" y="59"/>
                  </a:lnTo>
                  <a:lnTo>
                    <a:pt x="66" y="91"/>
                  </a:lnTo>
                  <a:lnTo>
                    <a:pt x="148" y="119"/>
                  </a:lnTo>
                  <a:lnTo>
                    <a:pt x="215" y="135"/>
                  </a:lnTo>
                  <a:lnTo>
                    <a:pt x="291" y="146"/>
                  </a:lnTo>
                  <a:lnTo>
                    <a:pt x="376" y="147"/>
                  </a:lnTo>
                  <a:lnTo>
                    <a:pt x="421" y="143"/>
                  </a:lnTo>
                  <a:lnTo>
                    <a:pt x="421" y="0"/>
                  </a:lnTo>
                  <a:lnTo>
                    <a:pt x="0" y="0"/>
                  </a:lnTo>
                  <a:lnTo>
                    <a:pt x="0" y="56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1" name="Freeform 33"/>
            <p:cNvSpPr>
              <a:spLocks/>
            </p:cNvSpPr>
            <p:nvPr/>
          </p:nvSpPr>
          <p:spPr bwMode="auto">
            <a:xfrm>
              <a:off x="3792" y="3261"/>
              <a:ext cx="102" cy="117"/>
            </a:xfrm>
            <a:custGeom>
              <a:avLst/>
              <a:gdLst>
                <a:gd name="T0" fmla="*/ 410 w 410"/>
                <a:gd name="T1" fmla="*/ 235 h 470"/>
                <a:gd name="T2" fmla="*/ 409 w 410"/>
                <a:gd name="T3" fmla="*/ 259 h 470"/>
                <a:gd name="T4" fmla="*/ 402 w 410"/>
                <a:gd name="T5" fmla="*/ 305 h 470"/>
                <a:gd name="T6" fmla="*/ 386 w 410"/>
                <a:gd name="T7" fmla="*/ 347 h 470"/>
                <a:gd name="T8" fmla="*/ 364 w 410"/>
                <a:gd name="T9" fmla="*/ 385 h 470"/>
                <a:gd name="T10" fmla="*/ 336 w 410"/>
                <a:gd name="T11" fmla="*/ 416 h 470"/>
                <a:gd name="T12" fmla="*/ 303 w 410"/>
                <a:gd name="T13" fmla="*/ 442 h 470"/>
                <a:gd name="T14" fmla="*/ 266 w 410"/>
                <a:gd name="T15" fmla="*/ 459 h 470"/>
                <a:gd name="T16" fmla="*/ 227 w 410"/>
                <a:gd name="T17" fmla="*/ 469 h 470"/>
                <a:gd name="T18" fmla="*/ 205 w 410"/>
                <a:gd name="T19" fmla="*/ 470 h 470"/>
                <a:gd name="T20" fmla="*/ 184 w 410"/>
                <a:gd name="T21" fmla="*/ 469 h 470"/>
                <a:gd name="T22" fmla="*/ 144 w 410"/>
                <a:gd name="T23" fmla="*/ 459 h 470"/>
                <a:gd name="T24" fmla="*/ 107 w 410"/>
                <a:gd name="T25" fmla="*/ 442 h 470"/>
                <a:gd name="T26" fmla="*/ 74 w 410"/>
                <a:gd name="T27" fmla="*/ 416 h 470"/>
                <a:gd name="T28" fmla="*/ 46 w 410"/>
                <a:gd name="T29" fmla="*/ 385 h 470"/>
                <a:gd name="T30" fmla="*/ 24 w 410"/>
                <a:gd name="T31" fmla="*/ 347 h 470"/>
                <a:gd name="T32" fmla="*/ 8 w 410"/>
                <a:gd name="T33" fmla="*/ 305 h 470"/>
                <a:gd name="T34" fmla="*/ 0 w 410"/>
                <a:gd name="T35" fmla="*/ 259 h 470"/>
                <a:gd name="T36" fmla="*/ 0 w 410"/>
                <a:gd name="T37" fmla="*/ 235 h 470"/>
                <a:gd name="T38" fmla="*/ 0 w 410"/>
                <a:gd name="T39" fmla="*/ 210 h 470"/>
                <a:gd name="T40" fmla="*/ 8 w 410"/>
                <a:gd name="T41" fmla="*/ 165 h 470"/>
                <a:gd name="T42" fmla="*/ 24 w 410"/>
                <a:gd name="T43" fmla="*/ 123 h 470"/>
                <a:gd name="T44" fmla="*/ 46 w 410"/>
                <a:gd name="T45" fmla="*/ 85 h 470"/>
                <a:gd name="T46" fmla="*/ 74 w 410"/>
                <a:gd name="T47" fmla="*/ 53 h 470"/>
                <a:gd name="T48" fmla="*/ 107 w 410"/>
                <a:gd name="T49" fmla="*/ 28 h 470"/>
                <a:gd name="T50" fmla="*/ 144 w 410"/>
                <a:gd name="T51" fmla="*/ 10 h 470"/>
                <a:gd name="T52" fmla="*/ 184 w 410"/>
                <a:gd name="T53" fmla="*/ 0 h 470"/>
                <a:gd name="T54" fmla="*/ 205 w 410"/>
                <a:gd name="T55" fmla="*/ 0 h 470"/>
                <a:gd name="T56" fmla="*/ 227 w 410"/>
                <a:gd name="T57" fmla="*/ 0 h 470"/>
                <a:gd name="T58" fmla="*/ 266 w 410"/>
                <a:gd name="T59" fmla="*/ 10 h 470"/>
                <a:gd name="T60" fmla="*/ 303 w 410"/>
                <a:gd name="T61" fmla="*/ 28 h 470"/>
                <a:gd name="T62" fmla="*/ 336 w 410"/>
                <a:gd name="T63" fmla="*/ 53 h 470"/>
                <a:gd name="T64" fmla="*/ 364 w 410"/>
                <a:gd name="T65" fmla="*/ 85 h 470"/>
                <a:gd name="T66" fmla="*/ 386 w 410"/>
                <a:gd name="T67" fmla="*/ 123 h 470"/>
                <a:gd name="T68" fmla="*/ 402 w 410"/>
                <a:gd name="T69" fmla="*/ 165 h 470"/>
                <a:gd name="T70" fmla="*/ 409 w 410"/>
                <a:gd name="T71" fmla="*/ 210 h 470"/>
                <a:gd name="T72" fmla="*/ 410 w 410"/>
                <a:gd name="T73" fmla="*/ 235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0" h="470">
                  <a:moveTo>
                    <a:pt x="410" y="235"/>
                  </a:moveTo>
                  <a:lnTo>
                    <a:pt x="409" y="259"/>
                  </a:lnTo>
                  <a:lnTo>
                    <a:pt x="402" y="305"/>
                  </a:lnTo>
                  <a:lnTo>
                    <a:pt x="386" y="347"/>
                  </a:lnTo>
                  <a:lnTo>
                    <a:pt x="364" y="385"/>
                  </a:lnTo>
                  <a:lnTo>
                    <a:pt x="336" y="416"/>
                  </a:lnTo>
                  <a:lnTo>
                    <a:pt x="303" y="442"/>
                  </a:lnTo>
                  <a:lnTo>
                    <a:pt x="266" y="459"/>
                  </a:lnTo>
                  <a:lnTo>
                    <a:pt x="227" y="469"/>
                  </a:lnTo>
                  <a:lnTo>
                    <a:pt x="205" y="470"/>
                  </a:lnTo>
                  <a:lnTo>
                    <a:pt x="184" y="469"/>
                  </a:lnTo>
                  <a:lnTo>
                    <a:pt x="144" y="459"/>
                  </a:lnTo>
                  <a:lnTo>
                    <a:pt x="107" y="442"/>
                  </a:lnTo>
                  <a:lnTo>
                    <a:pt x="74" y="416"/>
                  </a:lnTo>
                  <a:lnTo>
                    <a:pt x="46" y="385"/>
                  </a:lnTo>
                  <a:lnTo>
                    <a:pt x="24" y="347"/>
                  </a:lnTo>
                  <a:lnTo>
                    <a:pt x="8" y="305"/>
                  </a:lnTo>
                  <a:lnTo>
                    <a:pt x="0" y="259"/>
                  </a:lnTo>
                  <a:lnTo>
                    <a:pt x="0" y="235"/>
                  </a:lnTo>
                  <a:lnTo>
                    <a:pt x="0" y="210"/>
                  </a:lnTo>
                  <a:lnTo>
                    <a:pt x="8" y="165"/>
                  </a:lnTo>
                  <a:lnTo>
                    <a:pt x="24" y="123"/>
                  </a:lnTo>
                  <a:lnTo>
                    <a:pt x="46" y="85"/>
                  </a:lnTo>
                  <a:lnTo>
                    <a:pt x="74" y="53"/>
                  </a:lnTo>
                  <a:lnTo>
                    <a:pt x="107" y="28"/>
                  </a:lnTo>
                  <a:lnTo>
                    <a:pt x="144" y="10"/>
                  </a:lnTo>
                  <a:lnTo>
                    <a:pt x="184" y="0"/>
                  </a:lnTo>
                  <a:lnTo>
                    <a:pt x="205" y="0"/>
                  </a:lnTo>
                  <a:lnTo>
                    <a:pt x="227" y="0"/>
                  </a:lnTo>
                  <a:lnTo>
                    <a:pt x="266" y="10"/>
                  </a:lnTo>
                  <a:lnTo>
                    <a:pt x="303" y="28"/>
                  </a:lnTo>
                  <a:lnTo>
                    <a:pt x="336" y="53"/>
                  </a:lnTo>
                  <a:lnTo>
                    <a:pt x="364" y="85"/>
                  </a:lnTo>
                  <a:lnTo>
                    <a:pt x="386" y="123"/>
                  </a:lnTo>
                  <a:lnTo>
                    <a:pt x="402" y="165"/>
                  </a:lnTo>
                  <a:lnTo>
                    <a:pt x="409" y="210"/>
                  </a:lnTo>
                  <a:lnTo>
                    <a:pt x="410" y="235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2" name="Freeform 34"/>
            <p:cNvSpPr>
              <a:spLocks/>
            </p:cNvSpPr>
            <p:nvPr/>
          </p:nvSpPr>
          <p:spPr bwMode="auto">
            <a:xfrm>
              <a:off x="4201" y="3261"/>
              <a:ext cx="103" cy="117"/>
            </a:xfrm>
            <a:custGeom>
              <a:avLst/>
              <a:gdLst>
                <a:gd name="T0" fmla="*/ 411 w 411"/>
                <a:gd name="T1" fmla="*/ 235 h 470"/>
                <a:gd name="T2" fmla="*/ 411 w 411"/>
                <a:gd name="T3" fmla="*/ 259 h 470"/>
                <a:gd name="T4" fmla="*/ 402 w 411"/>
                <a:gd name="T5" fmla="*/ 305 h 470"/>
                <a:gd name="T6" fmla="*/ 387 w 411"/>
                <a:gd name="T7" fmla="*/ 347 h 470"/>
                <a:gd name="T8" fmla="*/ 364 w 411"/>
                <a:gd name="T9" fmla="*/ 385 h 470"/>
                <a:gd name="T10" fmla="*/ 336 w 411"/>
                <a:gd name="T11" fmla="*/ 416 h 470"/>
                <a:gd name="T12" fmla="*/ 304 w 411"/>
                <a:gd name="T13" fmla="*/ 442 h 470"/>
                <a:gd name="T14" fmla="*/ 267 w 411"/>
                <a:gd name="T15" fmla="*/ 459 h 470"/>
                <a:gd name="T16" fmla="*/ 227 w 411"/>
                <a:gd name="T17" fmla="*/ 469 h 470"/>
                <a:gd name="T18" fmla="*/ 205 w 411"/>
                <a:gd name="T19" fmla="*/ 470 h 470"/>
                <a:gd name="T20" fmla="*/ 185 w 411"/>
                <a:gd name="T21" fmla="*/ 469 h 470"/>
                <a:gd name="T22" fmla="*/ 144 w 411"/>
                <a:gd name="T23" fmla="*/ 459 h 470"/>
                <a:gd name="T24" fmla="*/ 107 w 411"/>
                <a:gd name="T25" fmla="*/ 442 h 470"/>
                <a:gd name="T26" fmla="*/ 74 w 411"/>
                <a:gd name="T27" fmla="*/ 416 h 470"/>
                <a:gd name="T28" fmla="*/ 46 w 411"/>
                <a:gd name="T29" fmla="*/ 385 h 470"/>
                <a:gd name="T30" fmla="*/ 24 w 411"/>
                <a:gd name="T31" fmla="*/ 347 h 470"/>
                <a:gd name="T32" fmla="*/ 8 w 411"/>
                <a:gd name="T33" fmla="*/ 305 h 470"/>
                <a:gd name="T34" fmla="*/ 1 w 411"/>
                <a:gd name="T35" fmla="*/ 259 h 470"/>
                <a:gd name="T36" fmla="*/ 0 w 411"/>
                <a:gd name="T37" fmla="*/ 235 h 470"/>
                <a:gd name="T38" fmla="*/ 1 w 411"/>
                <a:gd name="T39" fmla="*/ 210 h 470"/>
                <a:gd name="T40" fmla="*/ 8 w 411"/>
                <a:gd name="T41" fmla="*/ 165 h 470"/>
                <a:gd name="T42" fmla="*/ 24 w 411"/>
                <a:gd name="T43" fmla="*/ 123 h 470"/>
                <a:gd name="T44" fmla="*/ 46 w 411"/>
                <a:gd name="T45" fmla="*/ 85 h 470"/>
                <a:gd name="T46" fmla="*/ 74 w 411"/>
                <a:gd name="T47" fmla="*/ 53 h 470"/>
                <a:gd name="T48" fmla="*/ 107 w 411"/>
                <a:gd name="T49" fmla="*/ 28 h 470"/>
                <a:gd name="T50" fmla="*/ 144 w 411"/>
                <a:gd name="T51" fmla="*/ 10 h 470"/>
                <a:gd name="T52" fmla="*/ 185 w 411"/>
                <a:gd name="T53" fmla="*/ 0 h 470"/>
                <a:gd name="T54" fmla="*/ 205 w 411"/>
                <a:gd name="T55" fmla="*/ 0 h 470"/>
                <a:gd name="T56" fmla="*/ 227 w 411"/>
                <a:gd name="T57" fmla="*/ 0 h 470"/>
                <a:gd name="T58" fmla="*/ 267 w 411"/>
                <a:gd name="T59" fmla="*/ 10 h 470"/>
                <a:gd name="T60" fmla="*/ 304 w 411"/>
                <a:gd name="T61" fmla="*/ 28 h 470"/>
                <a:gd name="T62" fmla="*/ 336 w 411"/>
                <a:gd name="T63" fmla="*/ 53 h 470"/>
                <a:gd name="T64" fmla="*/ 364 w 411"/>
                <a:gd name="T65" fmla="*/ 85 h 470"/>
                <a:gd name="T66" fmla="*/ 387 w 411"/>
                <a:gd name="T67" fmla="*/ 123 h 470"/>
                <a:gd name="T68" fmla="*/ 402 w 411"/>
                <a:gd name="T69" fmla="*/ 165 h 470"/>
                <a:gd name="T70" fmla="*/ 411 w 411"/>
                <a:gd name="T71" fmla="*/ 210 h 470"/>
                <a:gd name="T72" fmla="*/ 411 w 411"/>
                <a:gd name="T73" fmla="*/ 235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1" h="470">
                  <a:moveTo>
                    <a:pt x="411" y="235"/>
                  </a:moveTo>
                  <a:lnTo>
                    <a:pt x="411" y="259"/>
                  </a:lnTo>
                  <a:lnTo>
                    <a:pt x="402" y="305"/>
                  </a:lnTo>
                  <a:lnTo>
                    <a:pt x="387" y="347"/>
                  </a:lnTo>
                  <a:lnTo>
                    <a:pt x="364" y="385"/>
                  </a:lnTo>
                  <a:lnTo>
                    <a:pt x="336" y="416"/>
                  </a:lnTo>
                  <a:lnTo>
                    <a:pt x="304" y="442"/>
                  </a:lnTo>
                  <a:lnTo>
                    <a:pt x="267" y="459"/>
                  </a:lnTo>
                  <a:lnTo>
                    <a:pt x="227" y="469"/>
                  </a:lnTo>
                  <a:lnTo>
                    <a:pt x="205" y="470"/>
                  </a:lnTo>
                  <a:lnTo>
                    <a:pt x="185" y="469"/>
                  </a:lnTo>
                  <a:lnTo>
                    <a:pt x="144" y="459"/>
                  </a:lnTo>
                  <a:lnTo>
                    <a:pt x="107" y="442"/>
                  </a:lnTo>
                  <a:lnTo>
                    <a:pt x="74" y="416"/>
                  </a:lnTo>
                  <a:lnTo>
                    <a:pt x="46" y="385"/>
                  </a:lnTo>
                  <a:lnTo>
                    <a:pt x="24" y="347"/>
                  </a:lnTo>
                  <a:lnTo>
                    <a:pt x="8" y="305"/>
                  </a:lnTo>
                  <a:lnTo>
                    <a:pt x="1" y="259"/>
                  </a:lnTo>
                  <a:lnTo>
                    <a:pt x="0" y="235"/>
                  </a:lnTo>
                  <a:lnTo>
                    <a:pt x="1" y="210"/>
                  </a:lnTo>
                  <a:lnTo>
                    <a:pt x="8" y="165"/>
                  </a:lnTo>
                  <a:lnTo>
                    <a:pt x="24" y="123"/>
                  </a:lnTo>
                  <a:lnTo>
                    <a:pt x="46" y="85"/>
                  </a:lnTo>
                  <a:lnTo>
                    <a:pt x="74" y="53"/>
                  </a:lnTo>
                  <a:lnTo>
                    <a:pt x="107" y="28"/>
                  </a:lnTo>
                  <a:lnTo>
                    <a:pt x="144" y="10"/>
                  </a:lnTo>
                  <a:lnTo>
                    <a:pt x="185" y="0"/>
                  </a:lnTo>
                  <a:lnTo>
                    <a:pt x="205" y="0"/>
                  </a:lnTo>
                  <a:lnTo>
                    <a:pt x="227" y="0"/>
                  </a:lnTo>
                  <a:lnTo>
                    <a:pt x="267" y="10"/>
                  </a:lnTo>
                  <a:lnTo>
                    <a:pt x="304" y="28"/>
                  </a:lnTo>
                  <a:lnTo>
                    <a:pt x="336" y="53"/>
                  </a:lnTo>
                  <a:lnTo>
                    <a:pt x="364" y="85"/>
                  </a:lnTo>
                  <a:lnTo>
                    <a:pt x="387" y="123"/>
                  </a:lnTo>
                  <a:lnTo>
                    <a:pt x="402" y="165"/>
                  </a:lnTo>
                  <a:lnTo>
                    <a:pt x="411" y="210"/>
                  </a:lnTo>
                  <a:lnTo>
                    <a:pt x="411" y="235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3" name="Freeform 35"/>
            <p:cNvSpPr>
              <a:spLocks/>
            </p:cNvSpPr>
            <p:nvPr/>
          </p:nvSpPr>
          <p:spPr bwMode="auto">
            <a:xfrm>
              <a:off x="3843" y="3057"/>
              <a:ext cx="409" cy="464"/>
            </a:xfrm>
            <a:custGeom>
              <a:avLst/>
              <a:gdLst>
                <a:gd name="T0" fmla="*/ 1636 w 1637"/>
                <a:gd name="T1" fmla="*/ 567 h 1857"/>
                <a:gd name="T2" fmla="*/ 1618 w 1637"/>
                <a:gd name="T3" fmla="*/ 444 h 1857"/>
                <a:gd name="T4" fmla="*/ 1576 w 1637"/>
                <a:gd name="T5" fmla="*/ 333 h 1857"/>
                <a:gd name="T6" fmla="*/ 1508 w 1637"/>
                <a:gd name="T7" fmla="*/ 234 h 1857"/>
                <a:gd name="T8" fmla="*/ 1413 w 1637"/>
                <a:gd name="T9" fmla="*/ 150 h 1857"/>
                <a:gd name="T10" fmla="*/ 1293 w 1637"/>
                <a:gd name="T11" fmla="*/ 83 h 1857"/>
                <a:gd name="T12" fmla="*/ 1146 w 1637"/>
                <a:gd name="T13" fmla="*/ 35 h 1857"/>
                <a:gd name="T14" fmla="*/ 969 w 1637"/>
                <a:gd name="T15" fmla="*/ 5 h 1857"/>
                <a:gd name="T16" fmla="*/ 819 w 1637"/>
                <a:gd name="T17" fmla="*/ 0 h 1857"/>
                <a:gd name="T18" fmla="*/ 668 w 1637"/>
                <a:gd name="T19" fmla="*/ 5 h 1857"/>
                <a:gd name="T20" fmla="*/ 492 w 1637"/>
                <a:gd name="T21" fmla="*/ 35 h 1857"/>
                <a:gd name="T22" fmla="*/ 344 w 1637"/>
                <a:gd name="T23" fmla="*/ 83 h 1857"/>
                <a:gd name="T24" fmla="*/ 224 w 1637"/>
                <a:gd name="T25" fmla="*/ 150 h 1857"/>
                <a:gd name="T26" fmla="*/ 130 w 1637"/>
                <a:gd name="T27" fmla="*/ 234 h 1857"/>
                <a:gd name="T28" fmla="*/ 61 w 1637"/>
                <a:gd name="T29" fmla="*/ 333 h 1857"/>
                <a:gd name="T30" fmla="*/ 19 w 1637"/>
                <a:gd name="T31" fmla="*/ 444 h 1857"/>
                <a:gd name="T32" fmla="*/ 1 w 1637"/>
                <a:gd name="T33" fmla="*/ 567 h 1857"/>
                <a:gd name="T34" fmla="*/ 0 w 1637"/>
                <a:gd name="T35" fmla="*/ 668 h 1857"/>
                <a:gd name="T36" fmla="*/ 9 w 1637"/>
                <a:gd name="T37" fmla="*/ 992 h 1857"/>
                <a:gd name="T38" fmla="*/ 38 w 1637"/>
                <a:gd name="T39" fmla="*/ 1202 h 1857"/>
                <a:gd name="T40" fmla="*/ 100 w 1637"/>
                <a:gd name="T41" fmla="*/ 1408 h 1857"/>
                <a:gd name="T42" fmla="*/ 205 w 1637"/>
                <a:gd name="T43" fmla="*/ 1594 h 1857"/>
                <a:gd name="T44" fmla="*/ 343 w 1637"/>
                <a:gd name="T45" fmla="*/ 1725 h 1857"/>
                <a:gd name="T46" fmla="*/ 444 w 1637"/>
                <a:gd name="T47" fmla="*/ 1783 h 1857"/>
                <a:gd name="T48" fmla="*/ 563 w 1637"/>
                <a:gd name="T49" fmla="*/ 1827 h 1857"/>
                <a:gd name="T50" fmla="*/ 701 w 1637"/>
                <a:gd name="T51" fmla="*/ 1851 h 1857"/>
                <a:gd name="T52" fmla="*/ 819 w 1637"/>
                <a:gd name="T53" fmla="*/ 1857 h 1857"/>
                <a:gd name="T54" fmla="*/ 936 w 1637"/>
                <a:gd name="T55" fmla="*/ 1851 h 1857"/>
                <a:gd name="T56" fmla="*/ 1075 w 1637"/>
                <a:gd name="T57" fmla="*/ 1827 h 1857"/>
                <a:gd name="T58" fmla="*/ 1193 w 1637"/>
                <a:gd name="T59" fmla="*/ 1783 h 1857"/>
                <a:gd name="T60" fmla="*/ 1294 w 1637"/>
                <a:gd name="T61" fmla="*/ 1725 h 1857"/>
                <a:gd name="T62" fmla="*/ 1432 w 1637"/>
                <a:gd name="T63" fmla="*/ 1594 h 1857"/>
                <a:gd name="T64" fmla="*/ 1538 w 1637"/>
                <a:gd name="T65" fmla="*/ 1408 h 1857"/>
                <a:gd name="T66" fmla="*/ 1600 w 1637"/>
                <a:gd name="T67" fmla="*/ 1202 h 1857"/>
                <a:gd name="T68" fmla="*/ 1629 w 1637"/>
                <a:gd name="T69" fmla="*/ 992 h 1857"/>
                <a:gd name="T70" fmla="*/ 1637 w 1637"/>
                <a:gd name="T71" fmla="*/ 668 h 18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37" h="1857">
                  <a:moveTo>
                    <a:pt x="1636" y="599"/>
                  </a:moveTo>
                  <a:lnTo>
                    <a:pt x="1636" y="567"/>
                  </a:lnTo>
                  <a:lnTo>
                    <a:pt x="1630" y="504"/>
                  </a:lnTo>
                  <a:lnTo>
                    <a:pt x="1618" y="444"/>
                  </a:lnTo>
                  <a:lnTo>
                    <a:pt x="1600" y="387"/>
                  </a:lnTo>
                  <a:lnTo>
                    <a:pt x="1576" y="333"/>
                  </a:lnTo>
                  <a:lnTo>
                    <a:pt x="1545" y="281"/>
                  </a:lnTo>
                  <a:lnTo>
                    <a:pt x="1508" y="234"/>
                  </a:lnTo>
                  <a:lnTo>
                    <a:pt x="1464" y="190"/>
                  </a:lnTo>
                  <a:lnTo>
                    <a:pt x="1413" y="150"/>
                  </a:lnTo>
                  <a:lnTo>
                    <a:pt x="1356" y="114"/>
                  </a:lnTo>
                  <a:lnTo>
                    <a:pt x="1293" y="83"/>
                  </a:lnTo>
                  <a:lnTo>
                    <a:pt x="1223" y="56"/>
                  </a:lnTo>
                  <a:lnTo>
                    <a:pt x="1146" y="35"/>
                  </a:lnTo>
                  <a:lnTo>
                    <a:pt x="1061" y="17"/>
                  </a:lnTo>
                  <a:lnTo>
                    <a:pt x="969" y="5"/>
                  </a:lnTo>
                  <a:lnTo>
                    <a:pt x="871" y="0"/>
                  </a:lnTo>
                  <a:lnTo>
                    <a:pt x="819" y="0"/>
                  </a:lnTo>
                  <a:lnTo>
                    <a:pt x="766" y="0"/>
                  </a:lnTo>
                  <a:lnTo>
                    <a:pt x="668" y="5"/>
                  </a:lnTo>
                  <a:lnTo>
                    <a:pt x="577" y="17"/>
                  </a:lnTo>
                  <a:lnTo>
                    <a:pt x="492" y="35"/>
                  </a:lnTo>
                  <a:lnTo>
                    <a:pt x="414" y="56"/>
                  </a:lnTo>
                  <a:lnTo>
                    <a:pt x="344" y="83"/>
                  </a:lnTo>
                  <a:lnTo>
                    <a:pt x="281" y="114"/>
                  </a:lnTo>
                  <a:lnTo>
                    <a:pt x="224" y="150"/>
                  </a:lnTo>
                  <a:lnTo>
                    <a:pt x="173" y="190"/>
                  </a:lnTo>
                  <a:lnTo>
                    <a:pt x="130" y="234"/>
                  </a:lnTo>
                  <a:lnTo>
                    <a:pt x="93" y="281"/>
                  </a:lnTo>
                  <a:lnTo>
                    <a:pt x="61" y="333"/>
                  </a:lnTo>
                  <a:lnTo>
                    <a:pt x="38" y="387"/>
                  </a:lnTo>
                  <a:lnTo>
                    <a:pt x="19" y="444"/>
                  </a:lnTo>
                  <a:lnTo>
                    <a:pt x="8" y="504"/>
                  </a:lnTo>
                  <a:lnTo>
                    <a:pt x="1" y="567"/>
                  </a:lnTo>
                  <a:lnTo>
                    <a:pt x="1" y="599"/>
                  </a:lnTo>
                  <a:lnTo>
                    <a:pt x="0" y="668"/>
                  </a:lnTo>
                  <a:lnTo>
                    <a:pt x="1" y="842"/>
                  </a:lnTo>
                  <a:lnTo>
                    <a:pt x="9" y="992"/>
                  </a:lnTo>
                  <a:lnTo>
                    <a:pt x="20" y="1096"/>
                  </a:lnTo>
                  <a:lnTo>
                    <a:pt x="38" y="1202"/>
                  </a:lnTo>
                  <a:lnTo>
                    <a:pt x="64" y="1306"/>
                  </a:lnTo>
                  <a:lnTo>
                    <a:pt x="100" y="1408"/>
                  </a:lnTo>
                  <a:lnTo>
                    <a:pt x="146" y="1505"/>
                  </a:lnTo>
                  <a:lnTo>
                    <a:pt x="205" y="1594"/>
                  </a:lnTo>
                  <a:lnTo>
                    <a:pt x="279" y="1674"/>
                  </a:lnTo>
                  <a:lnTo>
                    <a:pt x="343" y="1725"/>
                  </a:lnTo>
                  <a:lnTo>
                    <a:pt x="392" y="1757"/>
                  </a:lnTo>
                  <a:lnTo>
                    <a:pt x="444" y="1783"/>
                  </a:lnTo>
                  <a:lnTo>
                    <a:pt x="501" y="1807"/>
                  </a:lnTo>
                  <a:lnTo>
                    <a:pt x="563" y="1827"/>
                  </a:lnTo>
                  <a:lnTo>
                    <a:pt x="629" y="1841"/>
                  </a:lnTo>
                  <a:lnTo>
                    <a:pt x="701" y="1851"/>
                  </a:lnTo>
                  <a:lnTo>
                    <a:pt x="778" y="1857"/>
                  </a:lnTo>
                  <a:lnTo>
                    <a:pt x="819" y="1857"/>
                  </a:lnTo>
                  <a:lnTo>
                    <a:pt x="859" y="1857"/>
                  </a:lnTo>
                  <a:lnTo>
                    <a:pt x="936" y="1851"/>
                  </a:lnTo>
                  <a:lnTo>
                    <a:pt x="1008" y="1841"/>
                  </a:lnTo>
                  <a:lnTo>
                    <a:pt x="1075" y="1827"/>
                  </a:lnTo>
                  <a:lnTo>
                    <a:pt x="1136" y="1807"/>
                  </a:lnTo>
                  <a:lnTo>
                    <a:pt x="1193" y="1783"/>
                  </a:lnTo>
                  <a:lnTo>
                    <a:pt x="1246" y="1757"/>
                  </a:lnTo>
                  <a:lnTo>
                    <a:pt x="1294" y="1725"/>
                  </a:lnTo>
                  <a:lnTo>
                    <a:pt x="1360" y="1674"/>
                  </a:lnTo>
                  <a:lnTo>
                    <a:pt x="1432" y="1594"/>
                  </a:lnTo>
                  <a:lnTo>
                    <a:pt x="1491" y="1505"/>
                  </a:lnTo>
                  <a:lnTo>
                    <a:pt x="1538" y="1408"/>
                  </a:lnTo>
                  <a:lnTo>
                    <a:pt x="1574" y="1306"/>
                  </a:lnTo>
                  <a:lnTo>
                    <a:pt x="1600" y="1202"/>
                  </a:lnTo>
                  <a:lnTo>
                    <a:pt x="1618" y="1096"/>
                  </a:lnTo>
                  <a:lnTo>
                    <a:pt x="1629" y="992"/>
                  </a:lnTo>
                  <a:lnTo>
                    <a:pt x="1637" y="842"/>
                  </a:lnTo>
                  <a:lnTo>
                    <a:pt x="1637" y="668"/>
                  </a:lnTo>
                  <a:lnTo>
                    <a:pt x="1636" y="599"/>
                  </a:lnTo>
                  <a:close/>
                </a:path>
              </a:pathLst>
            </a:custGeom>
            <a:solidFill>
              <a:srgbClr val="FDC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4" name="Freeform 36"/>
            <p:cNvSpPr>
              <a:spLocks/>
            </p:cNvSpPr>
            <p:nvPr/>
          </p:nvSpPr>
          <p:spPr bwMode="auto">
            <a:xfrm>
              <a:off x="3926" y="3281"/>
              <a:ext cx="44" cy="48"/>
            </a:xfrm>
            <a:custGeom>
              <a:avLst/>
              <a:gdLst>
                <a:gd name="T0" fmla="*/ 178 w 178"/>
                <a:gd name="T1" fmla="*/ 98 h 195"/>
                <a:gd name="T2" fmla="*/ 177 w 178"/>
                <a:gd name="T3" fmla="*/ 117 h 195"/>
                <a:gd name="T4" fmla="*/ 163 w 178"/>
                <a:gd name="T5" fmla="*/ 152 h 195"/>
                <a:gd name="T6" fmla="*/ 139 w 178"/>
                <a:gd name="T7" fmla="*/ 179 h 195"/>
                <a:gd name="T8" fmla="*/ 107 w 178"/>
                <a:gd name="T9" fmla="*/ 193 h 195"/>
                <a:gd name="T10" fmla="*/ 90 w 178"/>
                <a:gd name="T11" fmla="*/ 195 h 195"/>
                <a:gd name="T12" fmla="*/ 71 w 178"/>
                <a:gd name="T13" fmla="*/ 193 h 195"/>
                <a:gd name="T14" fmla="*/ 39 w 178"/>
                <a:gd name="T15" fmla="*/ 179 h 195"/>
                <a:gd name="T16" fmla="*/ 15 w 178"/>
                <a:gd name="T17" fmla="*/ 152 h 195"/>
                <a:gd name="T18" fmla="*/ 3 w 178"/>
                <a:gd name="T19" fmla="*/ 117 h 195"/>
                <a:gd name="T20" fmla="*/ 0 w 178"/>
                <a:gd name="T21" fmla="*/ 98 h 195"/>
                <a:gd name="T22" fmla="*/ 3 w 178"/>
                <a:gd name="T23" fmla="*/ 77 h 195"/>
                <a:gd name="T24" fmla="*/ 15 w 178"/>
                <a:gd name="T25" fmla="*/ 43 h 195"/>
                <a:gd name="T26" fmla="*/ 39 w 178"/>
                <a:gd name="T27" fmla="*/ 16 h 195"/>
                <a:gd name="T28" fmla="*/ 71 w 178"/>
                <a:gd name="T29" fmla="*/ 2 h 195"/>
                <a:gd name="T30" fmla="*/ 90 w 178"/>
                <a:gd name="T31" fmla="*/ 0 h 195"/>
                <a:gd name="T32" fmla="*/ 107 w 178"/>
                <a:gd name="T33" fmla="*/ 2 h 195"/>
                <a:gd name="T34" fmla="*/ 139 w 178"/>
                <a:gd name="T35" fmla="*/ 16 h 195"/>
                <a:gd name="T36" fmla="*/ 163 w 178"/>
                <a:gd name="T37" fmla="*/ 43 h 195"/>
                <a:gd name="T38" fmla="*/ 177 w 178"/>
                <a:gd name="T39" fmla="*/ 77 h 195"/>
                <a:gd name="T40" fmla="*/ 178 w 178"/>
                <a:gd name="T41" fmla="*/ 98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" h="195">
                  <a:moveTo>
                    <a:pt x="178" y="98"/>
                  </a:moveTo>
                  <a:lnTo>
                    <a:pt x="177" y="117"/>
                  </a:lnTo>
                  <a:lnTo>
                    <a:pt x="163" y="152"/>
                  </a:lnTo>
                  <a:lnTo>
                    <a:pt x="139" y="179"/>
                  </a:lnTo>
                  <a:lnTo>
                    <a:pt x="107" y="193"/>
                  </a:lnTo>
                  <a:lnTo>
                    <a:pt x="90" y="195"/>
                  </a:lnTo>
                  <a:lnTo>
                    <a:pt x="71" y="193"/>
                  </a:lnTo>
                  <a:lnTo>
                    <a:pt x="39" y="179"/>
                  </a:lnTo>
                  <a:lnTo>
                    <a:pt x="15" y="152"/>
                  </a:lnTo>
                  <a:lnTo>
                    <a:pt x="3" y="117"/>
                  </a:lnTo>
                  <a:lnTo>
                    <a:pt x="0" y="98"/>
                  </a:lnTo>
                  <a:lnTo>
                    <a:pt x="3" y="77"/>
                  </a:lnTo>
                  <a:lnTo>
                    <a:pt x="15" y="43"/>
                  </a:lnTo>
                  <a:lnTo>
                    <a:pt x="39" y="16"/>
                  </a:lnTo>
                  <a:lnTo>
                    <a:pt x="71" y="2"/>
                  </a:lnTo>
                  <a:lnTo>
                    <a:pt x="90" y="0"/>
                  </a:lnTo>
                  <a:lnTo>
                    <a:pt x="107" y="2"/>
                  </a:lnTo>
                  <a:lnTo>
                    <a:pt x="139" y="16"/>
                  </a:lnTo>
                  <a:lnTo>
                    <a:pt x="163" y="43"/>
                  </a:lnTo>
                  <a:lnTo>
                    <a:pt x="177" y="77"/>
                  </a:lnTo>
                  <a:lnTo>
                    <a:pt x="178" y="98"/>
                  </a:lnTo>
                  <a:close/>
                </a:path>
              </a:pathLst>
            </a:custGeom>
            <a:solidFill>
              <a:srgbClr val="3B25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5" name="Freeform 37"/>
            <p:cNvSpPr>
              <a:spLocks/>
            </p:cNvSpPr>
            <p:nvPr/>
          </p:nvSpPr>
          <p:spPr bwMode="auto">
            <a:xfrm>
              <a:off x="3932" y="3288"/>
              <a:ext cx="13" cy="13"/>
            </a:xfrm>
            <a:custGeom>
              <a:avLst/>
              <a:gdLst>
                <a:gd name="T0" fmla="*/ 53 w 53"/>
                <a:gd name="T1" fmla="*/ 27 h 53"/>
                <a:gd name="T2" fmla="*/ 52 w 53"/>
                <a:gd name="T3" fmla="*/ 38 h 53"/>
                <a:gd name="T4" fmla="*/ 38 w 53"/>
                <a:gd name="T5" fmla="*/ 52 h 53"/>
                <a:gd name="T6" fmla="*/ 27 w 53"/>
                <a:gd name="T7" fmla="*/ 53 h 53"/>
                <a:gd name="T8" fmla="*/ 16 w 53"/>
                <a:gd name="T9" fmla="*/ 52 h 53"/>
                <a:gd name="T10" fmla="*/ 2 w 53"/>
                <a:gd name="T11" fmla="*/ 38 h 53"/>
                <a:gd name="T12" fmla="*/ 0 w 53"/>
                <a:gd name="T13" fmla="*/ 27 h 53"/>
                <a:gd name="T14" fmla="*/ 2 w 53"/>
                <a:gd name="T15" fmla="*/ 16 h 53"/>
                <a:gd name="T16" fmla="*/ 16 w 53"/>
                <a:gd name="T17" fmla="*/ 2 h 53"/>
                <a:gd name="T18" fmla="*/ 27 w 53"/>
                <a:gd name="T19" fmla="*/ 0 h 53"/>
                <a:gd name="T20" fmla="*/ 38 w 53"/>
                <a:gd name="T21" fmla="*/ 2 h 53"/>
                <a:gd name="T22" fmla="*/ 52 w 53"/>
                <a:gd name="T23" fmla="*/ 16 h 53"/>
                <a:gd name="T24" fmla="*/ 53 w 53"/>
                <a:gd name="T2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53">
                  <a:moveTo>
                    <a:pt x="53" y="27"/>
                  </a:moveTo>
                  <a:lnTo>
                    <a:pt x="52" y="38"/>
                  </a:lnTo>
                  <a:lnTo>
                    <a:pt x="38" y="52"/>
                  </a:lnTo>
                  <a:lnTo>
                    <a:pt x="27" y="53"/>
                  </a:lnTo>
                  <a:lnTo>
                    <a:pt x="16" y="52"/>
                  </a:lnTo>
                  <a:lnTo>
                    <a:pt x="2" y="38"/>
                  </a:lnTo>
                  <a:lnTo>
                    <a:pt x="0" y="27"/>
                  </a:lnTo>
                  <a:lnTo>
                    <a:pt x="2" y="16"/>
                  </a:lnTo>
                  <a:lnTo>
                    <a:pt x="16" y="2"/>
                  </a:lnTo>
                  <a:lnTo>
                    <a:pt x="27" y="0"/>
                  </a:lnTo>
                  <a:lnTo>
                    <a:pt x="38" y="2"/>
                  </a:lnTo>
                  <a:lnTo>
                    <a:pt x="52" y="16"/>
                  </a:lnTo>
                  <a:lnTo>
                    <a:pt x="53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6" name="Freeform 38"/>
            <p:cNvSpPr>
              <a:spLocks/>
            </p:cNvSpPr>
            <p:nvPr/>
          </p:nvSpPr>
          <p:spPr bwMode="auto">
            <a:xfrm>
              <a:off x="3911" y="3231"/>
              <a:ext cx="72" cy="24"/>
            </a:xfrm>
            <a:custGeom>
              <a:avLst/>
              <a:gdLst>
                <a:gd name="T0" fmla="*/ 9 w 289"/>
                <a:gd name="T1" fmla="*/ 88 h 97"/>
                <a:gd name="T2" fmla="*/ 17 w 289"/>
                <a:gd name="T3" fmla="*/ 90 h 97"/>
                <a:gd name="T4" fmla="*/ 36 w 289"/>
                <a:gd name="T5" fmla="*/ 90 h 97"/>
                <a:gd name="T6" fmla="*/ 69 w 289"/>
                <a:gd name="T7" fmla="*/ 81 h 97"/>
                <a:gd name="T8" fmla="*/ 131 w 289"/>
                <a:gd name="T9" fmla="*/ 70 h 97"/>
                <a:gd name="T10" fmla="*/ 194 w 289"/>
                <a:gd name="T11" fmla="*/ 73 h 97"/>
                <a:gd name="T12" fmla="*/ 243 w 289"/>
                <a:gd name="T13" fmla="*/ 85 h 97"/>
                <a:gd name="T14" fmla="*/ 272 w 289"/>
                <a:gd name="T15" fmla="*/ 95 h 97"/>
                <a:gd name="T16" fmla="*/ 276 w 289"/>
                <a:gd name="T17" fmla="*/ 97 h 97"/>
                <a:gd name="T18" fmla="*/ 285 w 289"/>
                <a:gd name="T19" fmla="*/ 91 h 97"/>
                <a:gd name="T20" fmla="*/ 289 w 289"/>
                <a:gd name="T21" fmla="*/ 78 h 97"/>
                <a:gd name="T22" fmla="*/ 288 w 289"/>
                <a:gd name="T23" fmla="*/ 61 h 97"/>
                <a:gd name="T24" fmla="*/ 279 w 289"/>
                <a:gd name="T25" fmla="*/ 42 h 97"/>
                <a:gd name="T26" fmla="*/ 258 w 289"/>
                <a:gd name="T27" fmla="*/ 23 h 97"/>
                <a:gd name="T28" fmla="*/ 227 w 289"/>
                <a:gd name="T29" fmla="*/ 8 h 97"/>
                <a:gd name="T30" fmla="*/ 181 w 289"/>
                <a:gd name="T31" fmla="*/ 0 h 97"/>
                <a:gd name="T32" fmla="*/ 152 w 289"/>
                <a:gd name="T33" fmla="*/ 0 h 97"/>
                <a:gd name="T34" fmla="*/ 126 w 289"/>
                <a:gd name="T35" fmla="*/ 0 h 97"/>
                <a:gd name="T36" fmla="*/ 83 w 289"/>
                <a:gd name="T37" fmla="*/ 6 h 97"/>
                <a:gd name="T38" fmla="*/ 50 w 289"/>
                <a:gd name="T39" fmla="*/ 18 h 97"/>
                <a:gd name="T40" fmla="*/ 26 w 289"/>
                <a:gd name="T41" fmla="*/ 32 h 97"/>
                <a:gd name="T42" fmla="*/ 10 w 289"/>
                <a:gd name="T43" fmla="*/ 48 h 97"/>
                <a:gd name="T44" fmla="*/ 1 w 289"/>
                <a:gd name="T45" fmla="*/ 63 h 97"/>
                <a:gd name="T46" fmla="*/ 0 w 289"/>
                <a:gd name="T47" fmla="*/ 76 h 97"/>
                <a:gd name="T48" fmla="*/ 4 w 289"/>
                <a:gd name="T49" fmla="*/ 86 h 97"/>
                <a:gd name="T50" fmla="*/ 9 w 289"/>
                <a:gd name="T51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89" h="97">
                  <a:moveTo>
                    <a:pt x="9" y="88"/>
                  </a:moveTo>
                  <a:lnTo>
                    <a:pt x="17" y="90"/>
                  </a:lnTo>
                  <a:lnTo>
                    <a:pt x="36" y="90"/>
                  </a:lnTo>
                  <a:lnTo>
                    <a:pt x="69" y="81"/>
                  </a:lnTo>
                  <a:lnTo>
                    <a:pt x="131" y="70"/>
                  </a:lnTo>
                  <a:lnTo>
                    <a:pt x="194" y="73"/>
                  </a:lnTo>
                  <a:lnTo>
                    <a:pt x="243" y="85"/>
                  </a:lnTo>
                  <a:lnTo>
                    <a:pt x="272" y="95"/>
                  </a:lnTo>
                  <a:lnTo>
                    <a:pt x="276" y="97"/>
                  </a:lnTo>
                  <a:lnTo>
                    <a:pt x="285" y="91"/>
                  </a:lnTo>
                  <a:lnTo>
                    <a:pt x="289" y="78"/>
                  </a:lnTo>
                  <a:lnTo>
                    <a:pt x="288" y="61"/>
                  </a:lnTo>
                  <a:lnTo>
                    <a:pt x="279" y="42"/>
                  </a:lnTo>
                  <a:lnTo>
                    <a:pt x="258" y="23"/>
                  </a:lnTo>
                  <a:lnTo>
                    <a:pt x="227" y="8"/>
                  </a:lnTo>
                  <a:lnTo>
                    <a:pt x="181" y="0"/>
                  </a:lnTo>
                  <a:lnTo>
                    <a:pt x="152" y="0"/>
                  </a:lnTo>
                  <a:lnTo>
                    <a:pt x="126" y="0"/>
                  </a:lnTo>
                  <a:lnTo>
                    <a:pt x="83" y="6"/>
                  </a:lnTo>
                  <a:lnTo>
                    <a:pt x="50" y="18"/>
                  </a:lnTo>
                  <a:lnTo>
                    <a:pt x="26" y="32"/>
                  </a:lnTo>
                  <a:lnTo>
                    <a:pt x="10" y="48"/>
                  </a:lnTo>
                  <a:lnTo>
                    <a:pt x="1" y="63"/>
                  </a:lnTo>
                  <a:lnTo>
                    <a:pt x="0" y="76"/>
                  </a:lnTo>
                  <a:lnTo>
                    <a:pt x="4" y="86"/>
                  </a:lnTo>
                  <a:lnTo>
                    <a:pt x="9" y="88"/>
                  </a:lnTo>
                  <a:close/>
                </a:path>
              </a:pathLst>
            </a:custGeom>
            <a:solidFill>
              <a:srgbClr val="68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7" name="Freeform 39"/>
            <p:cNvSpPr>
              <a:spLocks/>
            </p:cNvSpPr>
            <p:nvPr/>
          </p:nvSpPr>
          <p:spPr bwMode="auto">
            <a:xfrm>
              <a:off x="4128" y="3281"/>
              <a:ext cx="44" cy="48"/>
            </a:xfrm>
            <a:custGeom>
              <a:avLst/>
              <a:gdLst>
                <a:gd name="T0" fmla="*/ 178 w 178"/>
                <a:gd name="T1" fmla="*/ 98 h 195"/>
                <a:gd name="T2" fmla="*/ 177 w 178"/>
                <a:gd name="T3" fmla="*/ 117 h 195"/>
                <a:gd name="T4" fmla="*/ 163 w 178"/>
                <a:gd name="T5" fmla="*/ 152 h 195"/>
                <a:gd name="T6" fmla="*/ 139 w 178"/>
                <a:gd name="T7" fmla="*/ 179 h 195"/>
                <a:gd name="T8" fmla="*/ 107 w 178"/>
                <a:gd name="T9" fmla="*/ 193 h 195"/>
                <a:gd name="T10" fmla="*/ 89 w 178"/>
                <a:gd name="T11" fmla="*/ 195 h 195"/>
                <a:gd name="T12" fmla="*/ 71 w 178"/>
                <a:gd name="T13" fmla="*/ 193 h 195"/>
                <a:gd name="T14" fmla="*/ 39 w 178"/>
                <a:gd name="T15" fmla="*/ 179 h 195"/>
                <a:gd name="T16" fmla="*/ 15 w 178"/>
                <a:gd name="T17" fmla="*/ 152 h 195"/>
                <a:gd name="T18" fmla="*/ 1 w 178"/>
                <a:gd name="T19" fmla="*/ 117 h 195"/>
                <a:gd name="T20" fmla="*/ 0 w 178"/>
                <a:gd name="T21" fmla="*/ 98 h 195"/>
                <a:gd name="T22" fmla="*/ 1 w 178"/>
                <a:gd name="T23" fmla="*/ 77 h 195"/>
                <a:gd name="T24" fmla="*/ 15 w 178"/>
                <a:gd name="T25" fmla="*/ 43 h 195"/>
                <a:gd name="T26" fmla="*/ 39 w 178"/>
                <a:gd name="T27" fmla="*/ 16 h 195"/>
                <a:gd name="T28" fmla="*/ 71 w 178"/>
                <a:gd name="T29" fmla="*/ 2 h 195"/>
                <a:gd name="T30" fmla="*/ 89 w 178"/>
                <a:gd name="T31" fmla="*/ 0 h 195"/>
                <a:gd name="T32" fmla="*/ 107 w 178"/>
                <a:gd name="T33" fmla="*/ 2 h 195"/>
                <a:gd name="T34" fmla="*/ 139 w 178"/>
                <a:gd name="T35" fmla="*/ 16 h 195"/>
                <a:gd name="T36" fmla="*/ 163 w 178"/>
                <a:gd name="T37" fmla="*/ 43 h 195"/>
                <a:gd name="T38" fmla="*/ 177 w 178"/>
                <a:gd name="T39" fmla="*/ 77 h 195"/>
                <a:gd name="T40" fmla="*/ 178 w 178"/>
                <a:gd name="T41" fmla="*/ 98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8" h="195">
                  <a:moveTo>
                    <a:pt x="178" y="98"/>
                  </a:moveTo>
                  <a:lnTo>
                    <a:pt x="177" y="117"/>
                  </a:lnTo>
                  <a:lnTo>
                    <a:pt x="163" y="152"/>
                  </a:lnTo>
                  <a:lnTo>
                    <a:pt x="139" y="179"/>
                  </a:lnTo>
                  <a:lnTo>
                    <a:pt x="107" y="193"/>
                  </a:lnTo>
                  <a:lnTo>
                    <a:pt x="89" y="195"/>
                  </a:lnTo>
                  <a:lnTo>
                    <a:pt x="71" y="193"/>
                  </a:lnTo>
                  <a:lnTo>
                    <a:pt x="39" y="179"/>
                  </a:lnTo>
                  <a:lnTo>
                    <a:pt x="15" y="152"/>
                  </a:lnTo>
                  <a:lnTo>
                    <a:pt x="1" y="117"/>
                  </a:lnTo>
                  <a:lnTo>
                    <a:pt x="0" y="98"/>
                  </a:lnTo>
                  <a:lnTo>
                    <a:pt x="1" y="77"/>
                  </a:lnTo>
                  <a:lnTo>
                    <a:pt x="15" y="43"/>
                  </a:lnTo>
                  <a:lnTo>
                    <a:pt x="39" y="16"/>
                  </a:lnTo>
                  <a:lnTo>
                    <a:pt x="71" y="2"/>
                  </a:lnTo>
                  <a:lnTo>
                    <a:pt x="89" y="0"/>
                  </a:lnTo>
                  <a:lnTo>
                    <a:pt x="107" y="2"/>
                  </a:lnTo>
                  <a:lnTo>
                    <a:pt x="139" y="16"/>
                  </a:lnTo>
                  <a:lnTo>
                    <a:pt x="163" y="43"/>
                  </a:lnTo>
                  <a:lnTo>
                    <a:pt x="177" y="77"/>
                  </a:lnTo>
                  <a:lnTo>
                    <a:pt x="178" y="98"/>
                  </a:lnTo>
                  <a:close/>
                </a:path>
              </a:pathLst>
            </a:custGeom>
            <a:solidFill>
              <a:srgbClr val="3B25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8" name="Freeform 40"/>
            <p:cNvSpPr>
              <a:spLocks/>
            </p:cNvSpPr>
            <p:nvPr/>
          </p:nvSpPr>
          <p:spPr bwMode="auto">
            <a:xfrm>
              <a:off x="4134" y="3288"/>
              <a:ext cx="13" cy="13"/>
            </a:xfrm>
            <a:custGeom>
              <a:avLst/>
              <a:gdLst>
                <a:gd name="T0" fmla="*/ 53 w 53"/>
                <a:gd name="T1" fmla="*/ 27 h 53"/>
                <a:gd name="T2" fmla="*/ 51 w 53"/>
                <a:gd name="T3" fmla="*/ 38 h 53"/>
                <a:gd name="T4" fmla="*/ 37 w 53"/>
                <a:gd name="T5" fmla="*/ 52 h 53"/>
                <a:gd name="T6" fmla="*/ 27 w 53"/>
                <a:gd name="T7" fmla="*/ 53 h 53"/>
                <a:gd name="T8" fmla="*/ 16 w 53"/>
                <a:gd name="T9" fmla="*/ 52 h 53"/>
                <a:gd name="T10" fmla="*/ 1 w 53"/>
                <a:gd name="T11" fmla="*/ 38 h 53"/>
                <a:gd name="T12" fmla="*/ 0 w 53"/>
                <a:gd name="T13" fmla="*/ 27 h 53"/>
                <a:gd name="T14" fmla="*/ 1 w 53"/>
                <a:gd name="T15" fmla="*/ 16 h 53"/>
                <a:gd name="T16" fmla="*/ 16 w 53"/>
                <a:gd name="T17" fmla="*/ 2 h 53"/>
                <a:gd name="T18" fmla="*/ 27 w 53"/>
                <a:gd name="T19" fmla="*/ 0 h 53"/>
                <a:gd name="T20" fmla="*/ 37 w 53"/>
                <a:gd name="T21" fmla="*/ 2 h 53"/>
                <a:gd name="T22" fmla="*/ 51 w 53"/>
                <a:gd name="T23" fmla="*/ 16 h 53"/>
                <a:gd name="T24" fmla="*/ 53 w 53"/>
                <a:gd name="T2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53">
                  <a:moveTo>
                    <a:pt x="53" y="27"/>
                  </a:moveTo>
                  <a:lnTo>
                    <a:pt x="51" y="38"/>
                  </a:lnTo>
                  <a:lnTo>
                    <a:pt x="37" y="52"/>
                  </a:lnTo>
                  <a:lnTo>
                    <a:pt x="27" y="53"/>
                  </a:lnTo>
                  <a:lnTo>
                    <a:pt x="16" y="52"/>
                  </a:lnTo>
                  <a:lnTo>
                    <a:pt x="1" y="38"/>
                  </a:lnTo>
                  <a:lnTo>
                    <a:pt x="0" y="27"/>
                  </a:lnTo>
                  <a:lnTo>
                    <a:pt x="1" y="16"/>
                  </a:lnTo>
                  <a:lnTo>
                    <a:pt x="16" y="2"/>
                  </a:lnTo>
                  <a:lnTo>
                    <a:pt x="27" y="0"/>
                  </a:lnTo>
                  <a:lnTo>
                    <a:pt x="37" y="2"/>
                  </a:lnTo>
                  <a:lnTo>
                    <a:pt x="51" y="16"/>
                  </a:lnTo>
                  <a:lnTo>
                    <a:pt x="53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49" name="Freeform 41"/>
            <p:cNvSpPr>
              <a:spLocks/>
            </p:cNvSpPr>
            <p:nvPr/>
          </p:nvSpPr>
          <p:spPr bwMode="auto">
            <a:xfrm>
              <a:off x="4112" y="3231"/>
              <a:ext cx="73" cy="24"/>
            </a:xfrm>
            <a:custGeom>
              <a:avLst/>
              <a:gdLst>
                <a:gd name="T0" fmla="*/ 281 w 289"/>
                <a:gd name="T1" fmla="*/ 88 h 97"/>
                <a:gd name="T2" fmla="*/ 273 w 289"/>
                <a:gd name="T3" fmla="*/ 90 h 97"/>
                <a:gd name="T4" fmla="*/ 254 w 289"/>
                <a:gd name="T5" fmla="*/ 90 h 97"/>
                <a:gd name="T6" fmla="*/ 220 w 289"/>
                <a:gd name="T7" fmla="*/ 81 h 97"/>
                <a:gd name="T8" fmla="*/ 158 w 289"/>
                <a:gd name="T9" fmla="*/ 70 h 97"/>
                <a:gd name="T10" fmla="*/ 96 w 289"/>
                <a:gd name="T11" fmla="*/ 73 h 97"/>
                <a:gd name="T12" fmla="*/ 46 w 289"/>
                <a:gd name="T13" fmla="*/ 85 h 97"/>
                <a:gd name="T14" fmla="*/ 18 w 289"/>
                <a:gd name="T15" fmla="*/ 95 h 97"/>
                <a:gd name="T16" fmla="*/ 13 w 289"/>
                <a:gd name="T17" fmla="*/ 97 h 97"/>
                <a:gd name="T18" fmla="*/ 4 w 289"/>
                <a:gd name="T19" fmla="*/ 91 h 97"/>
                <a:gd name="T20" fmla="*/ 0 w 289"/>
                <a:gd name="T21" fmla="*/ 78 h 97"/>
                <a:gd name="T22" fmla="*/ 1 w 289"/>
                <a:gd name="T23" fmla="*/ 61 h 97"/>
                <a:gd name="T24" fmla="*/ 11 w 289"/>
                <a:gd name="T25" fmla="*/ 42 h 97"/>
                <a:gd name="T26" fmla="*/ 31 w 289"/>
                <a:gd name="T27" fmla="*/ 23 h 97"/>
                <a:gd name="T28" fmla="*/ 62 w 289"/>
                <a:gd name="T29" fmla="*/ 8 h 97"/>
                <a:gd name="T30" fmla="*/ 108 w 289"/>
                <a:gd name="T31" fmla="*/ 0 h 97"/>
                <a:gd name="T32" fmla="*/ 138 w 289"/>
                <a:gd name="T33" fmla="*/ 0 h 97"/>
                <a:gd name="T34" fmla="*/ 163 w 289"/>
                <a:gd name="T35" fmla="*/ 0 h 97"/>
                <a:gd name="T36" fmla="*/ 206 w 289"/>
                <a:gd name="T37" fmla="*/ 6 h 97"/>
                <a:gd name="T38" fmla="*/ 240 w 289"/>
                <a:gd name="T39" fmla="*/ 18 h 97"/>
                <a:gd name="T40" fmla="*/ 263 w 289"/>
                <a:gd name="T41" fmla="*/ 32 h 97"/>
                <a:gd name="T42" fmla="*/ 280 w 289"/>
                <a:gd name="T43" fmla="*/ 48 h 97"/>
                <a:gd name="T44" fmla="*/ 288 w 289"/>
                <a:gd name="T45" fmla="*/ 63 h 97"/>
                <a:gd name="T46" fmla="*/ 289 w 289"/>
                <a:gd name="T47" fmla="*/ 76 h 97"/>
                <a:gd name="T48" fmla="*/ 285 w 289"/>
                <a:gd name="T49" fmla="*/ 86 h 97"/>
                <a:gd name="T50" fmla="*/ 281 w 289"/>
                <a:gd name="T51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89" h="97">
                  <a:moveTo>
                    <a:pt x="281" y="88"/>
                  </a:moveTo>
                  <a:lnTo>
                    <a:pt x="273" y="90"/>
                  </a:lnTo>
                  <a:lnTo>
                    <a:pt x="254" y="90"/>
                  </a:lnTo>
                  <a:lnTo>
                    <a:pt x="220" y="81"/>
                  </a:lnTo>
                  <a:lnTo>
                    <a:pt x="158" y="70"/>
                  </a:lnTo>
                  <a:lnTo>
                    <a:pt x="96" y="73"/>
                  </a:lnTo>
                  <a:lnTo>
                    <a:pt x="46" y="85"/>
                  </a:lnTo>
                  <a:lnTo>
                    <a:pt x="18" y="95"/>
                  </a:lnTo>
                  <a:lnTo>
                    <a:pt x="13" y="97"/>
                  </a:lnTo>
                  <a:lnTo>
                    <a:pt x="4" y="91"/>
                  </a:lnTo>
                  <a:lnTo>
                    <a:pt x="0" y="78"/>
                  </a:lnTo>
                  <a:lnTo>
                    <a:pt x="1" y="61"/>
                  </a:lnTo>
                  <a:lnTo>
                    <a:pt x="11" y="42"/>
                  </a:lnTo>
                  <a:lnTo>
                    <a:pt x="31" y="23"/>
                  </a:lnTo>
                  <a:lnTo>
                    <a:pt x="62" y="8"/>
                  </a:lnTo>
                  <a:lnTo>
                    <a:pt x="108" y="0"/>
                  </a:lnTo>
                  <a:lnTo>
                    <a:pt x="138" y="0"/>
                  </a:lnTo>
                  <a:lnTo>
                    <a:pt x="163" y="0"/>
                  </a:lnTo>
                  <a:lnTo>
                    <a:pt x="206" y="6"/>
                  </a:lnTo>
                  <a:lnTo>
                    <a:pt x="240" y="18"/>
                  </a:lnTo>
                  <a:lnTo>
                    <a:pt x="263" y="32"/>
                  </a:lnTo>
                  <a:lnTo>
                    <a:pt x="280" y="48"/>
                  </a:lnTo>
                  <a:lnTo>
                    <a:pt x="288" y="63"/>
                  </a:lnTo>
                  <a:lnTo>
                    <a:pt x="289" y="76"/>
                  </a:lnTo>
                  <a:lnTo>
                    <a:pt x="285" y="86"/>
                  </a:lnTo>
                  <a:lnTo>
                    <a:pt x="281" y="88"/>
                  </a:lnTo>
                  <a:close/>
                </a:path>
              </a:pathLst>
            </a:custGeom>
            <a:solidFill>
              <a:srgbClr val="68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50" name="Freeform 42"/>
            <p:cNvSpPr>
              <a:spLocks/>
            </p:cNvSpPr>
            <p:nvPr/>
          </p:nvSpPr>
          <p:spPr bwMode="auto">
            <a:xfrm>
              <a:off x="4013" y="3380"/>
              <a:ext cx="70" cy="25"/>
            </a:xfrm>
            <a:custGeom>
              <a:avLst/>
              <a:gdLst>
                <a:gd name="T0" fmla="*/ 140 w 279"/>
                <a:gd name="T1" fmla="*/ 43 h 100"/>
                <a:gd name="T2" fmla="*/ 108 w 279"/>
                <a:gd name="T3" fmla="*/ 41 h 100"/>
                <a:gd name="T4" fmla="*/ 56 w 279"/>
                <a:gd name="T5" fmla="*/ 24 h 100"/>
                <a:gd name="T6" fmla="*/ 20 w 279"/>
                <a:gd name="T7" fmla="*/ 6 h 100"/>
                <a:gd name="T8" fmla="*/ 5 w 279"/>
                <a:gd name="T9" fmla="*/ 0 h 100"/>
                <a:gd name="T10" fmla="*/ 0 w 279"/>
                <a:gd name="T11" fmla="*/ 3 h 100"/>
                <a:gd name="T12" fmla="*/ 0 w 279"/>
                <a:gd name="T13" fmla="*/ 9 h 100"/>
                <a:gd name="T14" fmla="*/ 0 w 279"/>
                <a:gd name="T15" fmla="*/ 22 h 100"/>
                <a:gd name="T16" fmla="*/ 13 w 279"/>
                <a:gd name="T17" fmla="*/ 52 h 100"/>
                <a:gd name="T18" fmla="*/ 34 w 279"/>
                <a:gd name="T19" fmla="*/ 73 h 100"/>
                <a:gd name="T20" fmla="*/ 56 w 279"/>
                <a:gd name="T21" fmla="*/ 86 h 100"/>
                <a:gd name="T22" fmla="*/ 84 w 279"/>
                <a:gd name="T23" fmla="*/ 95 h 100"/>
                <a:gd name="T24" fmla="*/ 119 w 279"/>
                <a:gd name="T25" fmla="*/ 100 h 100"/>
                <a:gd name="T26" fmla="*/ 140 w 279"/>
                <a:gd name="T27" fmla="*/ 100 h 100"/>
                <a:gd name="T28" fmla="*/ 160 w 279"/>
                <a:gd name="T29" fmla="*/ 100 h 100"/>
                <a:gd name="T30" fmla="*/ 196 w 279"/>
                <a:gd name="T31" fmla="*/ 95 h 100"/>
                <a:gd name="T32" fmla="*/ 224 w 279"/>
                <a:gd name="T33" fmla="*/ 86 h 100"/>
                <a:gd name="T34" fmla="*/ 245 w 279"/>
                <a:gd name="T35" fmla="*/ 73 h 100"/>
                <a:gd name="T36" fmla="*/ 267 w 279"/>
                <a:gd name="T37" fmla="*/ 52 h 100"/>
                <a:gd name="T38" fmla="*/ 279 w 279"/>
                <a:gd name="T39" fmla="*/ 22 h 100"/>
                <a:gd name="T40" fmla="*/ 279 w 279"/>
                <a:gd name="T41" fmla="*/ 9 h 100"/>
                <a:gd name="T42" fmla="*/ 279 w 279"/>
                <a:gd name="T43" fmla="*/ 3 h 100"/>
                <a:gd name="T44" fmla="*/ 274 w 279"/>
                <a:gd name="T45" fmla="*/ 0 h 100"/>
                <a:gd name="T46" fmla="*/ 259 w 279"/>
                <a:gd name="T47" fmla="*/ 6 h 100"/>
                <a:gd name="T48" fmla="*/ 224 w 279"/>
                <a:gd name="T49" fmla="*/ 24 h 100"/>
                <a:gd name="T50" fmla="*/ 172 w 279"/>
                <a:gd name="T51" fmla="*/ 41 h 100"/>
                <a:gd name="T52" fmla="*/ 140 w 279"/>
                <a:gd name="T53" fmla="*/ 43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79" h="100">
                  <a:moveTo>
                    <a:pt x="140" y="43"/>
                  </a:moveTo>
                  <a:lnTo>
                    <a:pt x="108" y="41"/>
                  </a:lnTo>
                  <a:lnTo>
                    <a:pt x="56" y="24"/>
                  </a:lnTo>
                  <a:lnTo>
                    <a:pt x="20" y="6"/>
                  </a:lnTo>
                  <a:lnTo>
                    <a:pt x="5" y="0"/>
                  </a:lnTo>
                  <a:lnTo>
                    <a:pt x="0" y="3"/>
                  </a:lnTo>
                  <a:lnTo>
                    <a:pt x="0" y="9"/>
                  </a:lnTo>
                  <a:lnTo>
                    <a:pt x="0" y="22"/>
                  </a:lnTo>
                  <a:lnTo>
                    <a:pt x="13" y="52"/>
                  </a:lnTo>
                  <a:lnTo>
                    <a:pt x="34" y="73"/>
                  </a:lnTo>
                  <a:lnTo>
                    <a:pt x="56" y="86"/>
                  </a:lnTo>
                  <a:lnTo>
                    <a:pt x="84" y="95"/>
                  </a:lnTo>
                  <a:lnTo>
                    <a:pt x="119" y="100"/>
                  </a:lnTo>
                  <a:lnTo>
                    <a:pt x="140" y="100"/>
                  </a:lnTo>
                  <a:lnTo>
                    <a:pt x="160" y="100"/>
                  </a:lnTo>
                  <a:lnTo>
                    <a:pt x="196" y="95"/>
                  </a:lnTo>
                  <a:lnTo>
                    <a:pt x="224" y="86"/>
                  </a:lnTo>
                  <a:lnTo>
                    <a:pt x="245" y="73"/>
                  </a:lnTo>
                  <a:lnTo>
                    <a:pt x="267" y="52"/>
                  </a:lnTo>
                  <a:lnTo>
                    <a:pt x="279" y="22"/>
                  </a:lnTo>
                  <a:lnTo>
                    <a:pt x="279" y="9"/>
                  </a:lnTo>
                  <a:lnTo>
                    <a:pt x="279" y="3"/>
                  </a:lnTo>
                  <a:lnTo>
                    <a:pt x="274" y="0"/>
                  </a:lnTo>
                  <a:lnTo>
                    <a:pt x="259" y="6"/>
                  </a:lnTo>
                  <a:lnTo>
                    <a:pt x="224" y="24"/>
                  </a:lnTo>
                  <a:lnTo>
                    <a:pt x="172" y="41"/>
                  </a:lnTo>
                  <a:lnTo>
                    <a:pt x="140" y="43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51" name="Freeform 43"/>
            <p:cNvSpPr>
              <a:spLocks/>
            </p:cNvSpPr>
            <p:nvPr/>
          </p:nvSpPr>
          <p:spPr bwMode="auto">
            <a:xfrm>
              <a:off x="4036" y="3460"/>
              <a:ext cx="24" cy="8"/>
            </a:xfrm>
            <a:custGeom>
              <a:avLst/>
              <a:gdLst>
                <a:gd name="T0" fmla="*/ 49 w 97"/>
                <a:gd name="T1" fmla="*/ 15 h 36"/>
                <a:gd name="T2" fmla="*/ 27 w 97"/>
                <a:gd name="T3" fmla="*/ 12 h 36"/>
                <a:gd name="T4" fmla="*/ 8 w 97"/>
                <a:gd name="T5" fmla="*/ 2 h 36"/>
                <a:gd name="T6" fmla="*/ 1 w 97"/>
                <a:gd name="T7" fmla="*/ 0 h 36"/>
                <a:gd name="T8" fmla="*/ 0 w 97"/>
                <a:gd name="T9" fmla="*/ 3 h 36"/>
                <a:gd name="T10" fmla="*/ 1 w 97"/>
                <a:gd name="T11" fmla="*/ 13 h 36"/>
                <a:gd name="T12" fmla="*/ 15 w 97"/>
                <a:gd name="T13" fmla="*/ 28 h 36"/>
                <a:gd name="T14" fmla="*/ 35 w 97"/>
                <a:gd name="T15" fmla="*/ 34 h 36"/>
                <a:gd name="T16" fmla="*/ 49 w 97"/>
                <a:gd name="T17" fmla="*/ 36 h 36"/>
                <a:gd name="T18" fmla="*/ 63 w 97"/>
                <a:gd name="T19" fmla="*/ 34 h 36"/>
                <a:gd name="T20" fmla="*/ 82 w 97"/>
                <a:gd name="T21" fmla="*/ 28 h 36"/>
                <a:gd name="T22" fmla="*/ 96 w 97"/>
                <a:gd name="T23" fmla="*/ 13 h 36"/>
                <a:gd name="T24" fmla="*/ 97 w 97"/>
                <a:gd name="T25" fmla="*/ 3 h 36"/>
                <a:gd name="T26" fmla="*/ 97 w 97"/>
                <a:gd name="T27" fmla="*/ 0 h 36"/>
                <a:gd name="T28" fmla="*/ 91 w 97"/>
                <a:gd name="T29" fmla="*/ 2 h 36"/>
                <a:gd name="T30" fmla="*/ 70 w 97"/>
                <a:gd name="T31" fmla="*/ 12 h 36"/>
                <a:gd name="T32" fmla="*/ 49 w 97"/>
                <a:gd name="T33" fmla="*/ 15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7" h="36">
                  <a:moveTo>
                    <a:pt x="49" y="15"/>
                  </a:moveTo>
                  <a:lnTo>
                    <a:pt x="27" y="12"/>
                  </a:lnTo>
                  <a:lnTo>
                    <a:pt x="8" y="2"/>
                  </a:lnTo>
                  <a:lnTo>
                    <a:pt x="1" y="0"/>
                  </a:lnTo>
                  <a:lnTo>
                    <a:pt x="0" y="3"/>
                  </a:lnTo>
                  <a:lnTo>
                    <a:pt x="1" y="13"/>
                  </a:lnTo>
                  <a:lnTo>
                    <a:pt x="15" y="28"/>
                  </a:lnTo>
                  <a:lnTo>
                    <a:pt x="35" y="34"/>
                  </a:lnTo>
                  <a:lnTo>
                    <a:pt x="49" y="36"/>
                  </a:lnTo>
                  <a:lnTo>
                    <a:pt x="63" y="34"/>
                  </a:lnTo>
                  <a:lnTo>
                    <a:pt x="82" y="28"/>
                  </a:lnTo>
                  <a:lnTo>
                    <a:pt x="96" y="13"/>
                  </a:lnTo>
                  <a:lnTo>
                    <a:pt x="97" y="3"/>
                  </a:lnTo>
                  <a:lnTo>
                    <a:pt x="97" y="0"/>
                  </a:lnTo>
                  <a:lnTo>
                    <a:pt x="91" y="2"/>
                  </a:lnTo>
                  <a:lnTo>
                    <a:pt x="70" y="12"/>
                  </a:lnTo>
                  <a:lnTo>
                    <a:pt x="49" y="15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52" name="Freeform 44"/>
            <p:cNvSpPr>
              <a:spLocks/>
            </p:cNvSpPr>
            <p:nvPr/>
          </p:nvSpPr>
          <p:spPr bwMode="auto">
            <a:xfrm>
              <a:off x="3992" y="3432"/>
              <a:ext cx="111" cy="18"/>
            </a:xfrm>
            <a:custGeom>
              <a:avLst/>
              <a:gdLst>
                <a:gd name="T0" fmla="*/ 223 w 445"/>
                <a:gd name="T1" fmla="*/ 45 h 73"/>
                <a:gd name="T2" fmla="*/ 172 w 445"/>
                <a:gd name="T3" fmla="*/ 43 h 73"/>
                <a:gd name="T4" fmla="*/ 90 w 445"/>
                <a:gd name="T5" fmla="*/ 28 h 73"/>
                <a:gd name="T6" fmla="*/ 33 w 445"/>
                <a:gd name="T7" fmla="*/ 10 h 73"/>
                <a:gd name="T8" fmla="*/ 3 w 445"/>
                <a:gd name="T9" fmla="*/ 0 h 73"/>
                <a:gd name="T10" fmla="*/ 0 w 445"/>
                <a:gd name="T11" fmla="*/ 3 h 73"/>
                <a:gd name="T12" fmla="*/ 2 w 445"/>
                <a:gd name="T13" fmla="*/ 10 h 73"/>
                <a:gd name="T14" fmla="*/ 21 w 445"/>
                <a:gd name="T15" fmla="*/ 31 h 73"/>
                <a:gd name="T16" fmla="*/ 71 w 445"/>
                <a:gd name="T17" fmla="*/ 55 h 73"/>
                <a:gd name="T18" fmla="*/ 134 w 445"/>
                <a:gd name="T19" fmla="*/ 69 h 73"/>
                <a:gd name="T20" fmla="*/ 189 w 445"/>
                <a:gd name="T21" fmla="*/ 73 h 73"/>
                <a:gd name="T22" fmla="*/ 223 w 445"/>
                <a:gd name="T23" fmla="*/ 73 h 73"/>
                <a:gd name="T24" fmla="*/ 256 w 445"/>
                <a:gd name="T25" fmla="*/ 73 h 73"/>
                <a:gd name="T26" fmla="*/ 311 w 445"/>
                <a:gd name="T27" fmla="*/ 69 h 73"/>
                <a:gd name="T28" fmla="*/ 374 w 445"/>
                <a:gd name="T29" fmla="*/ 55 h 73"/>
                <a:gd name="T30" fmla="*/ 424 w 445"/>
                <a:gd name="T31" fmla="*/ 31 h 73"/>
                <a:gd name="T32" fmla="*/ 443 w 445"/>
                <a:gd name="T33" fmla="*/ 10 h 73"/>
                <a:gd name="T34" fmla="*/ 445 w 445"/>
                <a:gd name="T35" fmla="*/ 3 h 73"/>
                <a:gd name="T36" fmla="*/ 442 w 445"/>
                <a:gd name="T37" fmla="*/ 0 h 73"/>
                <a:gd name="T38" fmla="*/ 412 w 445"/>
                <a:gd name="T39" fmla="*/ 10 h 73"/>
                <a:gd name="T40" fmla="*/ 355 w 445"/>
                <a:gd name="T41" fmla="*/ 28 h 73"/>
                <a:gd name="T42" fmla="*/ 273 w 445"/>
                <a:gd name="T43" fmla="*/ 43 h 73"/>
                <a:gd name="T44" fmla="*/ 223 w 445"/>
                <a:gd name="T45" fmla="*/ 4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5" h="73">
                  <a:moveTo>
                    <a:pt x="223" y="45"/>
                  </a:moveTo>
                  <a:lnTo>
                    <a:pt x="172" y="43"/>
                  </a:lnTo>
                  <a:lnTo>
                    <a:pt x="90" y="28"/>
                  </a:lnTo>
                  <a:lnTo>
                    <a:pt x="33" y="10"/>
                  </a:lnTo>
                  <a:lnTo>
                    <a:pt x="3" y="0"/>
                  </a:lnTo>
                  <a:lnTo>
                    <a:pt x="0" y="3"/>
                  </a:lnTo>
                  <a:lnTo>
                    <a:pt x="2" y="10"/>
                  </a:lnTo>
                  <a:lnTo>
                    <a:pt x="21" y="31"/>
                  </a:lnTo>
                  <a:lnTo>
                    <a:pt x="71" y="55"/>
                  </a:lnTo>
                  <a:lnTo>
                    <a:pt x="134" y="69"/>
                  </a:lnTo>
                  <a:lnTo>
                    <a:pt x="189" y="73"/>
                  </a:lnTo>
                  <a:lnTo>
                    <a:pt x="223" y="73"/>
                  </a:lnTo>
                  <a:lnTo>
                    <a:pt x="256" y="73"/>
                  </a:lnTo>
                  <a:lnTo>
                    <a:pt x="311" y="69"/>
                  </a:lnTo>
                  <a:lnTo>
                    <a:pt x="374" y="55"/>
                  </a:lnTo>
                  <a:lnTo>
                    <a:pt x="424" y="31"/>
                  </a:lnTo>
                  <a:lnTo>
                    <a:pt x="443" y="10"/>
                  </a:lnTo>
                  <a:lnTo>
                    <a:pt x="445" y="3"/>
                  </a:lnTo>
                  <a:lnTo>
                    <a:pt x="442" y="0"/>
                  </a:lnTo>
                  <a:lnTo>
                    <a:pt x="412" y="10"/>
                  </a:lnTo>
                  <a:lnTo>
                    <a:pt x="355" y="28"/>
                  </a:lnTo>
                  <a:lnTo>
                    <a:pt x="273" y="43"/>
                  </a:lnTo>
                  <a:lnTo>
                    <a:pt x="223" y="45"/>
                  </a:lnTo>
                  <a:close/>
                </a:path>
              </a:pathLst>
            </a:custGeom>
            <a:solidFill>
              <a:srgbClr val="F794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53" name="Freeform 45"/>
            <p:cNvSpPr>
              <a:spLocks/>
            </p:cNvSpPr>
            <p:nvPr/>
          </p:nvSpPr>
          <p:spPr bwMode="auto">
            <a:xfrm>
              <a:off x="3890" y="3353"/>
              <a:ext cx="60" cy="60"/>
            </a:xfrm>
            <a:custGeom>
              <a:avLst/>
              <a:gdLst>
                <a:gd name="T0" fmla="*/ 241 w 241"/>
                <a:gd name="T1" fmla="*/ 121 h 241"/>
                <a:gd name="T2" fmla="*/ 239 w 241"/>
                <a:gd name="T3" fmla="*/ 145 h 241"/>
                <a:gd name="T4" fmla="*/ 221 w 241"/>
                <a:gd name="T5" fmla="*/ 188 h 241"/>
                <a:gd name="T6" fmla="*/ 188 w 241"/>
                <a:gd name="T7" fmla="*/ 221 h 241"/>
                <a:gd name="T8" fmla="*/ 145 w 241"/>
                <a:gd name="T9" fmla="*/ 240 h 241"/>
                <a:gd name="T10" fmla="*/ 121 w 241"/>
                <a:gd name="T11" fmla="*/ 241 h 241"/>
                <a:gd name="T12" fmla="*/ 96 w 241"/>
                <a:gd name="T13" fmla="*/ 240 h 241"/>
                <a:gd name="T14" fmla="*/ 53 w 241"/>
                <a:gd name="T15" fmla="*/ 221 h 241"/>
                <a:gd name="T16" fmla="*/ 21 w 241"/>
                <a:gd name="T17" fmla="*/ 188 h 241"/>
                <a:gd name="T18" fmla="*/ 2 w 241"/>
                <a:gd name="T19" fmla="*/ 145 h 241"/>
                <a:gd name="T20" fmla="*/ 0 w 241"/>
                <a:gd name="T21" fmla="*/ 121 h 241"/>
                <a:gd name="T22" fmla="*/ 2 w 241"/>
                <a:gd name="T23" fmla="*/ 96 h 241"/>
                <a:gd name="T24" fmla="*/ 21 w 241"/>
                <a:gd name="T25" fmla="*/ 53 h 241"/>
                <a:gd name="T26" fmla="*/ 53 w 241"/>
                <a:gd name="T27" fmla="*/ 20 h 241"/>
                <a:gd name="T28" fmla="*/ 96 w 241"/>
                <a:gd name="T29" fmla="*/ 3 h 241"/>
                <a:gd name="T30" fmla="*/ 121 w 241"/>
                <a:gd name="T31" fmla="*/ 0 h 241"/>
                <a:gd name="T32" fmla="*/ 145 w 241"/>
                <a:gd name="T33" fmla="*/ 3 h 241"/>
                <a:gd name="T34" fmla="*/ 188 w 241"/>
                <a:gd name="T35" fmla="*/ 20 h 241"/>
                <a:gd name="T36" fmla="*/ 221 w 241"/>
                <a:gd name="T37" fmla="*/ 53 h 241"/>
                <a:gd name="T38" fmla="*/ 239 w 241"/>
                <a:gd name="T39" fmla="*/ 96 h 241"/>
                <a:gd name="T40" fmla="*/ 241 w 241"/>
                <a:gd name="T41" fmla="*/ 12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1" h="241">
                  <a:moveTo>
                    <a:pt x="241" y="121"/>
                  </a:moveTo>
                  <a:lnTo>
                    <a:pt x="239" y="145"/>
                  </a:lnTo>
                  <a:lnTo>
                    <a:pt x="221" y="188"/>
                  </a:lnTo>
                  <a:lnTo>
                    <a:pt x="188" y="221"/>
                  </a:lnTo>
                  <a:lnTo>
                    <a:pt x="145" y="240"/>
                  </a:lnTo>
                  <a:lnTo>
                    <a:pt x="121" y="241"/>
                  </a:lnTo>
                  <a:lnTo>
                    <a:pt x="96" y="240"/>
                  </a:lnTo>
                  <a:lnTo>
                    <a:pt x="53" y="221"/>
                  </a:lnTo>
                  <a:lnTo>
                    <a:pt x="21" y="188"/>
                  </a:lnTo>
                  <a:lnTo>
                    <a:pt x="2" y="145"/>
                  </a:lnTo>
                  <a:lnTo>
                    <a:pt x="0" y="121"/>
                  </a:lnTo>
                  <a:lnTo>
                    <a:pt x="2" y="96"/>
                  </a:lnTo>
                  <a:lnTo>
                    <a:pt x="21" y="53"/>
                  </a:lnTo>
                  <a:lnTo>
                    <a:pt x="53" y="20"/>
                  </a:lnTo>
                  <a:lnTo>
                    <a:pt x="96" y="3"/>
                  </a:lnTo>
                  <a:lnTo>
                    <a:pt x="121" y="0"/>
                  </a:lnTo>
                  <a:lnTo>
                    <a:pt x="145" y="3"/>
                  </a:lnTo>
                  <a:lnTo>
                    <a:pt x="188" y="20"/>
                  </a:lnTo>
                  <a:lnTo>
                    <a:pt x="221" y="53"/>
                  </a:lnTo>
                  <a:lnTo>
                    <a:pt x="239" y="96"/>
                  </a:lnTo>
                  <a:lnTo>
                    <a:pt x="241" y="121"/>
                  </a:lnTo>
                  <a:close/>
                </a:path>
              </a:pathLst>
            </a:custGeom>
            <a:solidFill>
              <a:srgbClr val="F9AA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54" name="Freeform 46"/>
            <p:cNvSpPr>
              <a:spLocks/>
            </p:cNvSpPr>
            <p:nvPr/>
          </p:nvSpPr>
          <p:spPr bwMode="auto">
            <a:xfrm>
              <a:off x="4149" y="3353"/>
              <a:ext cx="61" cy="60"/>
            </a:xfrm>
            <a:custGeom>
              <a:avLst/>
              <a:gdLst>
                <a:gd name="T0" fmla="*/ 241 w 241"/>
                <a:gd name="T1" fmla="*/ 121 h 241"/>
                <a:gd name="T2" fmla="*/ 239 w 241"/>
                <a:gd name="T3" fmla="*/ 145 h 241"/>
                <a:gd name="T4" fmla="*/ 221 w 241"/>
                <a:gd name="T5" fmla="*/ 188 h 241"/>
                <a:gd name="T6" fmla="*/ 188 w 241"/>
                <a:gd name="T7" fmla="*/ 221 h 241"/>
                <a:gd name="T8" fmla="*/ 145 w 241"/>
                <a:gd name="T9" fmla="*/ 240 h 241"/>
                <a:gd name="T10" fmla="*/ 121 w 241"/>
                <a:gd name="T11" fmla="*/ 241 h 241"/>
                <a:gd name="T12" fmla="*/ 96 w 241"/>
                <a:gd name="T13" fmla="*/ 240 h 241"/>
                <a:gd name="T14" fmla="*/ 53 w 241"/>
                <a:gd name="T15" fmla="*/ 221 h 241"/>
                <a:gd name="T16" fmla="*/ 21 w 241"/>
                <a:gd name="T17" fmla="*/ 188 h 241"/>
                <a:gd name="T18" fmla="*/ 2 w 241"/>
                <a:gd name="T19" fmla="*/ 145 h 241"/>
                <a:gd name="T20" fmla="*/ 0 w 241"/>
                <a:gd name="T21" fmla="*/ 121 h 241"/>
                <a:gd name="T22" fmla="*/ 2 w 241"/>
                <a:gd name="T23" fmla="*/ 96 h 241"/>
                <a:gd name="T24" fmla="*/ 21 w 241"/>
                <a:gd name="T25" fmla="*/ 53 h 241"/>
                <a:gd name="T26" fmla="*/ 53 w 241"/>
                <a:gd name="T27" fmla="*/ 20 h 241"/>
                <a:gd name="T28" fmla="*/ 96 w 241"/>
                <a:gd name="T29" fmla="*/ 3 h 241"/>
                <a:gd name="T30" fmla="*/ 121 w 241"/>
                <a:gd name="T31" fmla="*/ 0 h 241"/>
                <a:gd name="T32" fmla="*/ 145 w 241"/>
                <a:gd name="T33" fmla="*/ 3 h 241"/>
                <a:gd name="T34" fmla="*/ 188 w 241"/>
                <a:gd name="T35" fmla="*/ 20 h 241"/>
                <a:gd name="T36" fmla="*/ 221 w 241"/>
                <a:gd name="T37" fmla="*/ 53 h 241"/>
                <a:gd name="T38" fmla="*/ 239 w 241"/>
                <a:gd name="T39" fmla="*/ 96 h 241"/>
                <a:gd name="T40" fmla="*/ 241 w 241"/>
                <a:gd name="T41" fmla="*/ 12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41" h="241">
                  <a:moveTo>
                    <a:pt x="241" y="121"/>
                  </a:moveTo>
                  <a:lnTo>
                    <a:pt x="239" y="145"/>
                  </a:lnTo>
                  <a:lnTo>
                    <a:pt x="221" y="188"/>
                  </a:lnTo>
                  <a:lnTo>
                    <a:pt x="188" y="221"/>
                  </a:lnTo>
                  <a:lnTo>
                    <a:pt x="145" y="240"/>
                  </a:lnTo>
                  <a:lnTo>
                    <a:pt x="121" y="241"/>
                  </a:lnTo>
                  <a:lnTo>
                    <a:pt x="96" y="240"/>
                  </a:lnTo>
                  <a:lnTo>
                    <a:pt x="53" y="221"/>
                  </a:lnTo>
                  <a:lnTo>
                    <a:pt x="21" y="188"/>
                  </a:lnTo>
                  <a:lnTo>
                    <a:pt x="2" y="145"/>
                  </a:lnTo>
                  <a:lnTo>
                    <a:pt x="0" y="121"/>
                  </a:lnTo>
                  <a:lnTo>
                    <a:pt x="2" y="96"/>
                  </a:lnTo>
                  <a:lnTo>
                    <a:pt x="21" y="53"/>
                  </a:lnTo>
                  <a:lnTo>
                    <a:pt x="53" y="20"/>
                  </a:lnTo>
                  <a:lnTo>
                    <a:pt x="96" y="3"/>
                  </a:lnTo>
                  <a:lnTo>
                    <a:pt x="121" y="0"/>
                  </a:lnTo>
                  <a:lnTo>
                    <a:pt x="145" y="3"/>
                  </a:lnTo>
                  <a:lnTo>
                    <a:pt x="188" y="20"/>
                  </a:lnTo>
                  <a:lnTo>
                    <a:pt x="221" y="53"/>
                  </a:lnTo>
                  <a:lnTo>
                    <a:pt x="239" y="96"/>
                  </a:lnTo>
                  <a:lnTo>
                    <a:pt x="241" y="121"/>
                  </a:lnTo>
                  <a:close/>
                </a:path>
              </a:pathLst>
            </a:custGeom>
            <a:solidFill>
              <a:srgbClr val="F9AA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55" name="Freeform 47"/>
            <p:cNvSpPr>
              <a:spLocks/>
            </p:cNvSpPr>
            <p:nvPr/>
          </p:nvSpPr>
          <p:spPr bwMode="auto">
            <a:xfrm>
              <a:off x="3817" y="3550"/>
              <a:ext cx="231" cy="133"/>
            </a:xfrm>
            <a:custGeom>
              <a:avLst/>
              <a:gdLst>
                <a:gd name="T0" fmla="*/ 923 w 923"/>
                <a:gd name="T1" fmla="*/ 0 h 532"/>
                <a:gd name="T2" fmla="*/ 923 w 923"/>
                <a:gd name="T3" fmla="*/ 532 h 532"/>
                <a:gd name="T4" fmla="*/ 0 w 923"/>
                <a:gd name="T5" fmla="*/ 532 h 532"/>
                <a:gd name="T6" fmla="*/ 1 w 923"/>
                <a:gd name="T7" fmla="*/ 511 h 532"/>
                <a:gd name="T8" fmla="*/ 10 w 923"/>
                <a:gd name="T9" fmla="*/ 468 h 532"/>
                <a:gd name="T10" fmla="*/ 30 w 923"/>
                <a:gd name="T11" fmla="*/ 425 h 532"/>
                <a:gd name="T12" fmla="*/ 58 w 923"/>
                <a:gd name="T13" fmla="*/ 380 h 532"/>
                <a:gd name="T14" fmla="*/ 94 w 923"/>
                <a:gd name="T15" fmla="*/ 335 h 532"/>
                <a:gd name="T16" fmla="*/ 138 w 923"/>
                <a:gd name="T17" fmla="*/ 291 h 532"/>
                <a:gd name="T18" fmla="*/ 190 w 923"/>
                <a:gd name="T19" fmla="*/ 246 h 532"/>
                <a:gd name="T20" fmla="*/ 248 w 923"/>
                <a:gd name="T21" fmla="*/ 204 h 532"/>
                <a:gd name="T22" fmla="*/ 312 w 923"/>
                <a:gd name="T23" fmla="*/ 166 h 532"/>
                <a:gd name="T24" fmla="*/ 380 w 923"/>
                <a:gd name="T25" fmla="*/ 128 h 532"/>
                <a:gd name="T26" fmla="*/ 455 w 923"/>
                <a:gd name="T27" fmla="*/ 95 h 532"/>
                <a:gd name="T28" fmla="*/ 533 w 923"/>
                <a:gd name="T29" fmla="*/ 66 h 532"/>
                <a:gd name="T30" fmla="*/ 615 w 923"/>
                <a:gd name="T31" fmla="*/ 41 h 532"/>
                <a:gd name="T32" fmla="*/ 700 w 923"/>
                <a:gd name="T33" fmla="*/ 21 h 532"/>
                <a:gd name="T34" fmla="*/ 788 w 923"/>
                <a:gd name="T35" fmla="*/ 7 h 532"/>
                <a:gd name="T36" fmla="*/ 877 w 923"/>
                <a:gd name="T37" fmla="*/ 0 h 532"/>
                <a:gd name="T38" fmla="*/ 923 w 923"/>
                <a:gd name="T39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23" h="532">
                  <a:moveTo>
                    <a:pt x="923" y="0"/>
                  </a:moveTo>
                  <a:lnTo>
                    <a:pt x="923" y="532"/>
                  </a:lnTo>
                  <a:lnTo>
                    <a:pt x="0" y="532"/>
                  </a:lnTo>
                  <a:lnTo>
                    <a:pt x="1" y="511"/>
                  </a:lnTo>
                  <a:lnTo>
                    <a:pt x="10" y="468"/>
                  </a:lnTo>
                  <a:lnTo>
                    <a:pt x="30" y="425"/>
                  </a:lnTo>
                  <a:lnTo>
                    <a:pt x="58" y="380"/>
                  </a:lnTo>
                  <a:lnTo>
                    <a:pt x="94" y="335"/>
                  </a:lnTo>
                  <a:lnTo>
                    <a:pt x="138" y="291"/>
                  </a:lnTo>
                  <a:lnTo>
                    <a:pt x="190" y="246"/>
                  </a:lnTo>
                  <a:lnTo>
                    <a:pt x="248" y="204"/>
                  </a:lnTo>
                  <a:lnTo>
                    <a:pt x="312" y="166"/>
                  </a:lnTo>
                  <a:lnTo>
                    <a:pt x="380" y="128"/>
                  </a:lnTo>
                  <a:lnTo>
                    <a:pt x="455" y="95"/>
                  </a:lnTo>
                  <a:lnTo>
                    <a:pt x="533" y="66"/>
                  </a:lnTo>
                  <a:lnTo>
                    <a:pt x="615" y="41"/>
                  </a:lnTo>
                  <a:lnTo>
                    <a:pt x="700" y="21"/>
                  </a:lnTo>
                  <a:lnTo>
                    <a:pt x="788" y="7"/>
                  </a:lnTo>
                  <a:lnTo>
                    <a:pt x="877" y="0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rgbClr val="46AC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56" name="Freeform 48"/>
            <p:cNvSpPr>
              <a:spLocks/>
            </p:cNvSpPr>
            <p:nvPr/>
          </p:nvSpPr>
          <p:spPr bwMode="auto">
            <a:xfrm>
              <a:off x="4048" y="3550"/>
              <a:ext cx="230" cy="133"/>
            </a:xfrm>
            <a:custGeom>
              <a:avLst/>
              <a:gdLst>
                <a:gd name="T0" fmla="*/ 0 w 923"/>
                <a:gd name="T1" fmla="*/ 0 h 532"/>
                <a:gd name="T2" fmla="*/ 0 w 923"/>
                <a:gd name="T3" fmla="*/ 532 h 532"/>
                <a:gd name="T4" fmla="*/ 923 w 923"/>
                <a:gd name="T5" fmla="*/ 532 h 532"/>
                <a:gd name="T6" fmla="*/ 923 w 923"/>
                <a:gd name="T7" fmla="*/ 511 h 532"/>
                <a:gd name="T8" fmla="*/ 912 w 923"/>
                <a:gd name="T9" fmla="*/ 468 h 532"/>
                <a:gd name="T10" fmla="*/ 892 w 923"/>
                <a:gd name="T11" fmla="*/ 425 h 532"/>
                <a:gd name="T12" fmla="*/ 864 w 923"/>
                <a:gd name="T13" fmla="*/ 380 h 532"/>
                <a:gd name="T14" fmla="*/ 828 w 923"/>
                <a:gd name="T15" fmla="*/ 335 h 532"/>
                <a:gd name="T16" fmla="*/ 784 w 923"/>
                <a:gd name="T17" fmla="*/ 291 h 532"/>
                <a:gd name="T18" fmla="*/ 732 w 923"/>
                <a:gd name="T19" fmla="*/ 246 h 532"/>
                <a:gd name="T20" fmla="*/ 674 w 923"/>
                <a:gd name="T21" fmla="*/ 204 h 532"/>
                <a:gd name="T22" fmla="*/ 611 w 923"/>
                <a:gd name="T23" fmla="*/ 166 h 532"/>
                <a:gd name="T24" fmla="*/ 542 w 923"/>
                <a:gd name="T25" fmla="*/ 128 h 532"/>
                <a:gd name="T26" fmla="*/ 468 w 923"/>
                <a:gd name="T27" fmla="*/ 95 h 532"/>
                <a:gd name="T28" fmla="*/ 389 w 923"/>
                <a:gd name="T29" fmla="*/ 66 h 532"/>
                <a:gd name="T30" fmla="*/ 307 w 923"/>
                <a:gd name="T31" fmla="*/ 41 h 532"/>
                <a:gd name="T32" fmla="*/ 222 w 923"/>
                <a:gd name="T33" fmla="*/ 21 h 532"/>
                <a:gd name="T34" fmla="*/ 134 w 923"/>
                <a:gd name="T35" fmla="*/ 7 h 532"/>
                <a:gd name="T36" fmla="*/ 45 w 923"/>
                <a:gd name="T37" fmla="*/ 0 h 532"/>
                <a:gd name="T38" fmla="*/ 0 w 923"/>
                <a:gd name="T39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23" h="532">
                  <a:moveTo>
                    <a:pt x="0" y="0"/>
                  </a:moveTo>
                  <a:lnTo>
                    <a:pt x="0" y="532"/>
                  </a:lnTo>
                  <a:lnTo>
                    <a:pt x="923" y="532"/>
                  </a:lnTo>
                  <a:lnTo>
                    <a:pt x="923" y="511"/>
                  </a:lnTo>
                  <a:lnTo>
                    <a:pt x="912" y="468"/>
                  </a:lnTo>
                  <a:lnTo>
                    <a:pt x="892" y="425"/>
                  </a:lnTo>
                  <a:lnTo>
                    <a:pt x="864" y="380"/>
                  </a:lnTo>
                  <a:lnTo>
                    <a:pt x="828" y="335"/>
                  </a:lnTo>
                  <a:lnTo>
                    <a:pt x="784" y="291"/>
                  </a:lnTo>
                  <a:lnTo>
                    <a:pt x="732" y="246"/>
                  </a:lnTo>
                  <a:lnTo>
                    <a:pt x="674" y="204"/>
                  </a:lnTo>
                  <a:lnTo>
                    <a:pt x="611" y="166"/>
                  </a:lnTo>
                  <a:lnTo>
                    <a:pt x="542" y="128"/>
                  </a:lnTo>
                  <a:lnTo>
                    <a:pt x="468" y="95"/>
                  </a:lnTo>
                  <a:lnTo>
                    <a:pt x="389" y="66"/>
                  </a:lnTo>
                  <a:lnTo>
                    <a:pt x="307" y="41"/>
                  </a:lnTo>
                  <a:lnTo>
                    <a:pt x="222" y="21"/>
                  </a:lnTo>
                  <a:lnTo>
                    <a:pt x="134" y="7"/>
                  </a:lnTo>
                  <a:lnTo>
                    <a:pt x="4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AC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57" name="Freeform 49"/>
            <p:cNvSpPr>
              <a:spLocks/>
            </p:cNvSpPr>
            <p:nvPr/>
          </p:nvSpPr>
          <p:spPr bwMode="auto">
            <a:xfrm>
              <a:off x="3951" y="3550"/>
              <a:ext cx="97" cy="127"/>
            </a:xfrm>
            <a:custGeom>
              <a:avLst/>
              <a:gdLst>
                <a:gd name="T0" fmla="*/ 385 w 385"/>
                <a:gd name="T1" fmla="*/ 507 h 507"/>
                <a:gd name="T2" fmla="*/ 385 w 385"/>
                <a:gd name="T3" fmla="*/ 0 h 507"/>
                <a:gd name="T4" fmla="*/ 334 w 385"/>
                <a:gd name="T5" fmla="*/ 1 h 507"/>
                <a:gd name="T6" fmla="*/ 235 w 385"/>
                <a:gd name="T7" fmla="*/ 10 h 507"/>
                <a:gd name="T8" fmla="*/ 138 w 385"/>
                <a:gd name="T9" fmla="*/ 27 h 507"/>
                <a:gd name="T10" fmla="*/ 45 w 385"/>
                <a:gd name="T11" fmla="*/ 50 h 507"/>
                <a:gd name="T12" fmla="*/ 0 w 385"/>
                <a:gd name="T13" fmla="*/ 64 h 507"/>
                <a:gd name="T14" fmla="*/ 385 w 385"/>
                <a:gd name="T15" fmla="*/ 507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5" h="507">
                  <a:moveTo>
                    <a:pt x="385" y="507"/>
                  </a:moveTo>
                  <a:lnTo>
                    <a:pt x="385" y="0"/>
                  </a:lnTo>
                  <a:lnTo>
                    <a:pt x="334" y="1"/>
                  </a:lnTo>
                  <a:lnTo>
                    <a:pt x="235" y="10"/>
                  </a:lnTo>
                  <a:lnTo>
                    <a:pt x="138" y="27"/>
                  </a:lnTo>
                  <a:lnTo>
                    <a:pt x="45" y="50"/>
                  </a:lnTo>
                  <a:lnTo>
                    <a:pt x="0" y="64"/>
                  </a:lnTo>
                  <a:lnTo>
                    <a:pt x="385" y="50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58" name="Freeform 50"/>
            <p:cNvSpPr>
              <a:spLocks/>
            </p:cNvSpPr>
            <p:nvPr/>
          </p:nvSpPr>
          <p:spPr bwMode="auto">
            <a:xfrm>
              <a:off x="4048" y="3550"/>
              <a:ext cx="96" cy="127"/>
            </a:xfrm>
            <a:custGeom>
              <a:avLst/>
              <a:gdLst>
                <a:gd name="T0" fmla="*/ 0 w 385"/>
                <a:gd name="T1" fmla="*/ 507 h 507"/>
                <a:gd name="T2" fmla="*/ 0 w 385"/>
                <a:gd name="T3" fmla="*/ 0 h 507"/>
                <a:gd name="T4" fmla="*/ 50 w 385"/>
                <a:gd name="T5" fmla="*/ 1 h 507"/>
                <a:gd name="T6" fmla="*/ 149 w 385"/>
                <a:gd name="T7" fmla="*/ 10 h 507"/>
                <a:gd name="T8" fmla="*/ 246 w 385"/>
                <a:gd name="T9" fmla="*/ 27 h 507"/>
                <a:gd name="T10" fmla="*/ 340 w 385"/>
                <a:gd name="T11" fmla="*/ 50 h 507"/>
                <a:gd name="T12" fmla="*/ 385 w 385"/>
                <a:gd name="T13" fmla="*/ 64 h 507"/>
                <a:gd name="T14" fmla="*/ 0 w 385"/>
                <a:gd name="T15" fmla="*/ 507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5" h="507">
                  <a:moveTo>
                    <a:pt x="0" y="507"/>
                  </a:moveTo>
                  <a:lnTo>
                    <a:pt x="0" y="0"/>
                  </a:lnTo>
                  <a:lnTo>
                    <a:pt x="50" y="1"/>
                  </a:lnTo>
                  <a:lnTo>
                    <a:pt x="149" y="10"/>
                  </a:lnTo>
                  <a:lnTo>
                    <a:pt x="246" y="27"/>
                  </a:lnTo>
                  <a:lnTo>
                    <a:pt x="340" y="50"/>
                  </a:lnTo>
                  <a:lnTo>
                    <a:pt x="385" y="64"/>
                  </a:lnTo>
                  <a:lnTo>
                    <a:pt x="0" y="50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59" name="Freeform 51"/>
            <p:cNvSpPr>
              <a:spLocks/>
            </p:cNvSpPr>
            <p:nvPr/>
          </p:nvSpPr>
          <p:spPr bwMode="auto">
            <a:xfrm>
              <a:off x="3976" y="3550"/>
              <a:ext cx="143" cy="69"/>
            </a:xfrm>
            <a:custGeom>
              <a:avLst/>
              <a:gdLst>
                <a:gd name="T0" fmla="*/ 285 w 570"/>
                <a:gd name="T1" fmla="*/ 0 h 277"/>
                <a:gd name="T2" fmla="*/ 211 w 570"/>
                <a:gd name="T3" fmla="*/ 1 h 277"/>
                <a:gd name="T4" fmla="*/ 68 w 570"/>
                <a:gd name="T5" fmla="*/ 20 h 277"/>
                <a:gd name="T6" fmla="*/ 0 w 570"/>
                <a:gd name="T7" fmla="*/ 35 h 277"/>
                <a:gd name="T8" fmla="*/ 5 w 570"/>
                <a:gd name="T9" fmla="*/ 68 h 277"/>
                <a:gd name="T10" fmla="*/ 26 w 570"/>
                <a:gd name="T11" fmla="*/ 127 h 277"/>
                <a:gd name="T12" fmla="*/ 50 w 570"/>
                <a:gd name="T13" fmla="*/ 167 h 277"/>
                <a:gd name="T14" fmla="*/ 81 w 570"/>
                <a:gd name="T15" fmla="*/ 204 h 277"/>
                <a:gd name="T16" fmla="*/ 123 w 570"/>
                <a:gd name="T17" fmla="*/ 237 h 277"/>
                <a:gd name="T18" fmla="*/ 177 w 570"/>
                <a:gd name="T19" fmla="*/ 262 h 277"/>
                <a:gd name="T20" fmla="*/ 245 w 570"/>
                <a:gd name="T21" fmla="*/ 276 h 277"/>
                <a:gd name="T22" fmla="*/ 285 w 570"/>
                <a:gd name="T23" fmla="*/ 277 h 277"/>
                <a:gd name="T24" fmla="*/ 324 w 570"/>
                <a:gd name="T25" fmla="*/ 276 h 277"/>
                <a:gd name="T26" fmla="*/ 392 w 570"/>
                <a:gd name="T27" fmla="*/ 262 h 277"/>
                <a:gd name="T28" fmla="*/ 446 w 570"/>
                <a:gd name="T29" fmla="*/ 237 h 277"/>
                <a:gd name="T30" fmla="*/ 488 w 570"/>
                <a:gd name="T31" fmla="*/ 204 h 277"/>
                <a:gd name="T32" fmla="*/ 520 w 570"/>
                <a:gd name="T33" fmla="*/ 167 h 277"/>
                <a:gd name="T34" fmla="*/ 543 w 570"/>
                <a:gd name="T35" fmla="*/ 127 h 277"/>
                <a:gd name="T36" fmla="*/ 564 w 570"/>
                <a:gd name="T37" fmla="*/ 68 h 277"/>
                <a:gd name="T38" fmla="*/ 570 w 570"/>
                <a:gd name="T39" fmla="*/ 35 h 277"/>
                <a:gd name="T40" fmla="*/ 501 w 570"/>
                <a:gd name="T41" fmla="*/ 20 h 277"/>
                <a:gd name="T42" fmla="*/ 358 w 570"/>
                <a:gd name="T43" fmla="*/ 1 h 277"/>
                <a:gd name="T44" fmla="*/ 285 w 570"/>
                <a:gd name="T45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70" h="277">
                  <a:moveTo>
                    <a:pt x="285" y="0"/>
                  </a:moveTo>
                  <a:lnTo>
                    <a:pt x="211" y="1"/>
                  </a:lnTo>
                  <a:lnTo>
                    <a:pt x="68" y="20"/>
                  </a:lnTo>
                  <a:lnTo>
                    <a:pt x="0" y="35"/>
                  </a:lnTo>
                  <a:lnTo>
                    <a:pt x="5" y="68"/>
                  </a:lnTo>
                  <a:lnTo>
                    <a:pt x="26" y="127"/>
                  </a:lnTo>
                  <a:lnTo>
                    <a:pt x="50" y="167"/>
                  </a:lnTo>
                  <a:lnTo>
                    <a:pt x="81" y="204"/>
                  </a:lnTo>
                  <a:lnTo>
                    <a:pt x="123" y="237"/>
                  </a:lnTo>
                  <a:lnTo>
                    <a:pt x="177" y="262"/>
                  </a:lnTo>
                  <a:lnTo>
                    <a:pt x="245" y="276"/>
                  </a:lnTo>
                  <a:lnTo>
                    <a:pt x="285" y="277"/>
                  </a:lnTo>
                  <a:lnTo>
                    <a:pt x="324" y="276"/>
                  </a:lnTo>
                  <a:lnTo>
                    <a:pt x="392" y="262"/>
                  </a:lnTo>
                  <a:lnTo>
                    <a:pt x="446" y="237"/>
                  </a:lnTo>
                  <a:lnTo>
                    <a:pt x="488" y="204"/>
                  </a:lnTo>
                  <a:lnTo>
                    <a:pt x="520" y="167"/>
                  </a:lnTo>
                  <a:lnTo>
                    <a:pt x="543" y="127"/>
                  </a:lnTo>
                  <a:lnTo>
                    <a:pt x="564" y="68"/>
                  </a:lnTo>
                  <a:lnTo>
                    <a:pt x="570" y="35"/>
                  </a:lnTo>
                  <a:lnTo>
                    <a:pt x="501" y="20"/>
                  </a:lnTo>
                  <a:lnTo>
                    <a:pt x="358" y="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60" name="Freeform 52"/>
            <p:cNvSpPr>
              <a:spLocks/>
            </p:cNvSpPr>
            <p:nvPr/>
          </p:nvSpPr>
          <p:spPr bwMode="auto">
            <a:xfrm>
              <a:off x="3995" y="3546"/>
              <a:ext cx="105" cy="56"/>
            </a:xfrm>
            <a:custGeom>
              <a:avLst/>
              <a:gdLst>
                <a:gd name="T0" fmla="*/ 0 w 421"/>
                <a:gd name="T1" fmla="*/ 35 h 225"/>
                <a:gd name="T2" fmla="*/ 0 w 421"/>
                <a:gd name="T3" fmla="*/ 41 h 225"/>
                <a:gd name="T4" fmla="*/ 6 w 421"/>
                <a:gd name="T5" fmla="*/ 79 h 225"/>
                <a:gd name="T6" fmla="*/ 17 w 421"/>
                <a:gd name="T7" fmla="*/ 113 h 225"/>
                <a:gd name="T8" fmla="*/ 37 w 421"/>
                <a:gd name="T9" fmla="*/ 148 h 225"/>
                <a:gd name="T10" fmla="*/ 68 w 421"/>
                <a:gd name="T11" fmla="*/ 182 h 225"/>
                <a:gd name="T12" fmla="*/ 113 w 421"/>
                <a:gd name="T13" fmla="*/ 209 h 225"/>
                <a:gd name="T14" fmla="*/ 173 w 421"/>
                <a:gd name="T15" fmla="*/ 224 h 225"/>
                <a:gd name="T16" fmla="*/ 211 w 421"/>
                <a:gd name="T17" fmla="*/ 225 h 225"/>
                <a:gd name="T18" fmla="*/ 248 w 421"/>
                <a:gd name="T19" fmla="*/ 224 h 225"/>
                <a:gd name="T20" fmla="*/ 310 w 421"/>
                <a:gd name="T21" fmla="*/ 209 h 225"/>
                <a:gd name="T22" fmla="*/ 354 w 421"/>
                <a:gd name="T23" fmla="*/ 182 h 225"/>
                <a:gd name="T24" fmla="*/ 385 w 421"/>
                <a:gd name="T25" fmla="*/ 148 h 225"/>
                <a:gd name="T26" fmla="*/ 404 w 421"/>
                <a:gd name="T27" fmla="*/ 113 h 225"/>
                <a:gd name="T28" fmla="*/ 415 w 421"/>
                <a:gd name="T29" fmla="*/ 79 h 225"/>
                <a:gd name="T30" fmla="*/ 421 w 421"/>
                <a:gd name="T31" fmla="*/ 41 h 225"/>
                <a:gd name="T32" fmla="*/ 421 w 421"/>
                <a:gd name="T33" fmla="*/ 35 h 225"/>
                <a:gd name="T34" fmla="*/ 415 w 421"/>
                <a:gd name="T35" fmla="*/ 33 h 225"/>
                <a:gd name="T36" fmla="*/ 344 w 421"/>
                <a:gd name="T37" fmla="*/ 14 h 225"/>
                <a:gd name="T38" fmla="*/ 256 w 421"/>
                <a:gd name="T39" fmla="*/ 2 h 225"/>
                <a:gd name="T40" fmla="*/ 188 w 421"/>
                <a:gd name="T41" fmla="*/ 0 h 225"/>
                <a:gd name="T42" fmla="*/ 114 w 421"/>
                <a:gd name="T43" fmla="*/ 5 h 225"/>
                <a:gd name="T44" fmla="*/ 39 w 421"/>
                <a:gd name="T45" fmla="*/ 21 h 225"/>
                <a:gd name="T46" fmla="*/ 0 w 421"/>
                <a:gd name="T47" fmla="*/ 3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21" h="225">
                  <a:moveTo>
                    <a:pt x="0" y="35"/>
                  </a:moveTo>
                  <a:lnTo>
                    <a:pt x="0" y="41"/>
                  </a:lnTo>
                  <a:lnTo>
                    <a:pt x="6" y="79"/>
                  </a:lnTo>
                  <a:lnTo>
                    <a:pt x="17" y="113"/>
                  </a:lnTo>
                  <a:lnTo>
                    <a:pt x="37" y="148"/>
                  </a:lnTo>
                  <a:lnTo>
                    <a:pt x="68" y="182"/>
                  </a:lnTo>
                  <a:lnTo>
                    <a:pt x="113" y="209"/>
                  </a:lnTo>
                  <a:lnTo>
                    <a:pt x="173" y="224"/>
                  </a:lnTo>
                  <a:lnTo>
                    <a:pt x="211" y="225"/>
                  </a:lnTo>
                  <a:lnTo>
                    <a:pt x="248" y="224"/>
                  </a:lnTo>
                  <a:lnTo>
                    <a:pt x="310" y="209"/>
                  </a:lnTo>
                  <a:lnTo>
                    <a:pt x="354" y="182"/>
                  </a:lnTo>
                  <a:lnTo>
                    <a:pt x="385" y="148"/>
                  </a:lnTo>
                  <a:lnTo>
                    <a:pt x="404" y="113"/>
                  </a:lnTo>
                  <a:lnTo>
                    <a:pt x="415" y="79"/>
                  </a:lnTo>
                  <a:lnTo>
                    <a:pt x="421" y="41"/>
                  </a:lnTo>
                  <a:lnTo>
                    <a:pt x="421" y="35"/>
                  </a:lnTo>
                  <a:lnTo>
                    <a:pt x="415" y="33"/>
                  </a:lnTo>
                  <a:lnTo>
                    <a:pt x="344" y="14"/>
                  </a:lnTo>
                  <a:lnTo>
                    <a:pt x="256" y="2"/>
                  </a:lnTo>
                  <a:lnTo>
                    <a:pt x="188" y="0"/>
                  </a:lnTo>
                  <a:lnTo>
                    <a:pt x="114" y="5"/>
                  </a:lnTo>
                  <a:lnTo>
                    <a:pt x="39" y="21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rgbClr val="FDC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61" name="Freeform 53"/>
            <p:cNvSpPr>
              <a:spLocks/>
            </p:cNvSpPr>
            <p:nvPr/>
          </p:nvSpPr>
          <p:spPr bwMode="auto">
            <a:xfrm>
              <a:off x="3906" y="3555"/>
              <a:ext cx="142" cy="128"/>
            </a:xfrm>
            <a:custGeom>
              <a:avLst/>
              <a:gdLst>
                <a:gd name="T0" fmla="*/ 243 w 567"/>
                <a:gd name="T1" fmla="*/ 19 h 511"/>
                <a:gd name="T2" fmla="*/ 243 w 567"/>
                <a:gd name="T3" fmla="*/ 14 h 511"/>
                <a:gd name="T4" fmla="*/ 239 w 567"/>
                <a:gd name="T5" fmla="*/ 9 h 511"/>
                <a:gd name="T6" fmla="*/ 224 w 567"/>
                <a:gd name="T7" fmla="*/ 3 h 511"/>
                <a:gd name="T8" fmla="*/ 189 w 567"/>
                <a:gd name="T9" fmla="*/ 0 h 511"/>
                <a:gd name="T10" fmla="*/ 146 w 567"/>
                <a:gd name="T11" fmla="*/ 6 h 511"/>
                <a:gd name="T12" fmla="*/ 100 w 567"/>
                <a:gd name="T13" fmla="*/ 19 h 511"/>
                <a:gd name="T14" fmla="*/ 56 w 567"/>
                <a:gd name="T15" fmla="*/ 39 h 511"/>
                <a:gd name="T16" fmla="*/ 21 w 567"/>
                <a:gd name="T17" fmla="*/ 67 h 511"/>
                <a:gd name="T18" fmla="*/ 5 w 567"/>
                <a:gd name="T19" fmla="*/ 93 h 511"/>
                <a:gd name="T20" fmla="*/ 0 w 567"/>
                <a:gd name="T21" fmla="*/ 112 h 511"/>
                <a:gd name="T22" fmla="*/ 0 w 567"/>
                <a:gd name="T23" fmla="*/ 123 h 511"/>
                <a:gd name="T24" fmla="*/ 1 w 567"/>
                <a:gd name="T25" fmla="*/ 134 h 511"/>
                <a:gd name="T26" fmla="*/ 7 w 567"/>
                <a:gd name="T27" fmla="*/ 155 h 511"/>
                <a:gd name="T28" fmla="*/ 26 w 567"/>
                <a:gd name="T29" fmla="*/ 186 h 511"/>
                <a:gd name="T30" fmla="*/ 67 w 567"/>
                <a:gd name="T31" fmla="*/ 223 h 511"/>
                <a:gd name="T32" fmla="*/ 119 w 567"/>
                <a:gd name="T33" fmla="*/ 259 h 511"/>
                <a:gd name="T34" fmla="*/ 210 w 567"/>
                <a:gd name="T35" fmla="*/ 305 h 511"/>
                <a:gd name="T36" fmla="*/ 319 w 567"/>
                <a:gd name="T37" fmla="*/ 354 h 511"/>
                <a:gd name="T38" fmla="*/ 354 w 567"/>
                <a:gd name="T39" fmla="*/ 371 h 511"/>
                <a:gd name="T40" fmla="*/ 418 w 567"/>
                <a:gd name="T41" fmla="*/ 410 h 511"/>
                <a:gd name="T42" fmla="*/ 547 w 567"/>
                <a:gd name="T43" fmla="*/ 498 h 511"/>
                <a:gd name="T44" fmla="*/ 565 w 567"/>
                <a:gd name="T45" fmla="*/ 511 h 511"/>
                <a:gd name="T46" fmla="*/ 566 w 567"/>
                <a:gd name="T47" fmla="*/ 508 h 511"/>
                <a:gd name="T48" fmla="*/ 567 w 567"/>
                <a:gd name="T49" fmla="*/ 476 h 511"/>
                <a:gd name="T50" fmla="*/ 559 w 567"/>
                <a:gd name="T51" fmla="*/ 439 h 511"/>
                <a:gd name="T52" fmla="*/ 546 w 567"/>
                <a:gd name="T53" fmla="*/ 411 h 511"/>
                <a:gd name="T54" fmla="*/ 525 w 567"/>
                <a:gd name="T55" fmla="*/ 381 h 511"/>
                <a:gd name="T56" fmla="*/ 492 w 567"/>
                <a:gd name="T57" fmla="*/ 351 h 511"/>
                <a:gd name="T58" fmla="*/ 472 w 567"/>
                <a:gd name="T59" fmla="*/ 337 h 511"/>
                <a:gd name="T60" fmla="*/ 449 w 567"/>
                <a:gd name="T61" fmla="*/ 322 h 511"/>
                <a:gd name="T62" fmla="*/ 406 w 567"/>
                <a:gd name="T63" fmla="*/ 285 h 511"/>
                <a:gd name="T64" fmla="*/ 345 w 567"/>
                <a:gd name="T65" fmla="*/ 218 h 511"/>
                <a:gd name="T66" fmla="*/ 279 w 567"/>
                <a:gd name="T67" fmla="*/ 123 h 511"/>
                <a:gd name="T68" fmla="*/ 250 w 567"/>
                <a:gd name="T69" fmla="*/ 62 h 511"/>
                <a:gd name="T70" fmla="*/ 243 w 567"/>
                <a:gd name="T71" fmla="*/ 29 h 511"/>
                <a:gd name="T72" fmla="*/ 243 w 567"/>
                <a:gd name="T73" fmla="*/ 19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7" h="511">
                  <a:moveTo>
                    <a:pt x="243" y="19"/>
                  </a:moveTo>
                  <a:lnTo>
                    <a:pt x="243" y="14"/>
                  </a:lnTo>
                  <a:lnTo>
                    <a:pt x="239" y="9"/>
                  </a:lnTo>
                  <a:lnTo>
                    <a:pt x="224" y="3"/>
                  </a:lnTo>
                  <a:lnTo>
                    <a:pt x="189" y="0"/>
                  </a:lnTo>
                  <a:lnTo>
                    <a:pt x="146" y="6"/>
                  </a:lnTo>
                  <a:lnTo>
                    <a:pt x="100" y="19"/>
                  </a:lnTo>
                  <a:lnTo>
                    <a:pt x="56" y="39"/>
                  </a:lnTo>
                  <a:lnTo>
                    <a:pt x="21" y="67"/>
                  </a:lnTo>
                  <a:lnTo>
                    <a:pt x="5" y="93"/>
                  </a:lnTo>
                  <a:lnTo>
                    <a:pt x="0" y="112"/>
                  </a:lnTo>
                  <a:lnTo>
                    <a:pt x="0" y="123"/>
                  </a:lnTo>
                  <a:lnTo>
                    <a:pt x="1" y="134"/>
                  </a:lnTo>
                  <a:lnTo>
                    <a:pt x="7" y="155"/>
                  </a:lnTo>
                  <a:lnTo>
                    <a:pt x="26" y="186"/>
                  </a:lnTo>
                  <a:lnTo>
                    <a:pt x="67" y="223"/>
                  </a:lnTo>
                  <a:lnTo>
                    <a:pt x="119" y="259"/>
                  </a:lnTo>
                  <a:lnTo>
                    <a:pt x="210" y="305"/>
                  </a:lnTo>
                  <a:lnTo>
                    <a:pt x="319" y="354"/>
                  </a:lnTo>
                  <a:lnTo>
                    <a:pt x="354" y="371"/>
                  </a:lnTo>
                  <a:lnTo>
                    <a:pt x="418" y="410"/>
                  </a:lnTo>
                  <a:lnTo>
                    <a:pt x="547" y="498"/>
                  </a:lnTo>
                  <a:lnTo>
                    <a:pt x="565" y="511"/>
                  </a:lnTo>
                  <a:lnTo>
                    <a:pt x="566" y="508"/>
                  </a:lnTo>
                  <a:lnTo>
                    <a:pt x="567" y="476"/>
                  </a:lnTo>
                  <a:lnTo>
                    <a:pt x="559" y="439"/>
                  </a:lnTo>
                  <a:lnTo>
                    <a:pt x="546" y="411"/>
                  </a:lnTo>
                  <a:lnTo>
                    <a:pt x="525" y="381"/>
                  </a:lnTo>
                  <a:lnTo>
                    <a:pt x="492" y="351"/>
                  </a:lnTo>
                  <a:lnTo>
                    <a:pt x="472" y="337"/>
                  </a:lnTo>
                  <a:lnTo>
                    <a:pt x="449" y="322"/>
                  </a:lnTo>
                  <a:lnTo>
                    <a:pt x="406" y="285"/>
                  </a:lnTo>
                  <a:lnTo>
                    <a:pt x="345" y="218"/>
                  </a:lnTo>
                  <a:lnTo>
                    <a:pt x="279" y="123"/>
                  </a:lnTo>
                  <a:lnTo>
                    <a:pt x="250" y="62"/>
                  </a:lnTo>
                  <a:lnTo>
                    <a:pt x="243" y="29"/>
                  </a:lnTo>
                  <a:lnTo>
                    <a:pt x="243" y="19"/>
                  </a:lnTo>
                  <a:close/>
                </a:path>
              </a:pathLst>
            </a:custGeom>
            <a:solidFill>
              <a:srgbClr val="3ABD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62" name="Freeform 54"/>
            <p:cNvSpPr>
              <a:spLocks/>
            </p:cNvSpPr>
            <p:nvPr/>
          </p:nvSpPr>
          <p:spPr bwMode="auto">
            <a:xfrm>
              <a:off x="4047" y="3555"/>
              <a:ext cx="141" cy="128"/>
            </a:xfrm>
            <a:custGeom>
              <a:avLst/>
              <a:gdLst>
                <a:gd name="T0" fmla="*/ 324 w 567"/>
                <a:gd name="T1" fmla="*/ 19 h 511"/>
                <a:gd name="T2" fmla="*/ 324 w 567"/>
                <a:gd name="T3" fmla="*/ 14 h 511"/>
                <a:gd name="T4" fmla="*/ 328 w 567"/>
                <a:gd name="T5" fmla="*/ 9 h 511"/>
                <a:gd name="T6" fmla="*/ 343 w 567"/>
                <a:gd name="T7" fmla="*/ 3 h 511"/>
                <a:gd name="T8" fmla="*/ 378 w 567"/>
                <a:gd name="T9" fmla="*/ 0 h 511"/>
                <a:gd name="T10" fmla="*/ 421 w 567"/>
                <a:gd name="T11" fmla="*/ 6 h 511"/>
                <a:gd name="T12" fmla="*/ 467 w 567"/>
                <a:gd name="T13" fmla="*/ 19 h 511"/>
                <a:gd name="T14" fmla="*/ 511 w 567"/>
                <a:gd name="T15" fmla="*/ 39 h 511"/>
                <a:gd name="T16" fmla="*/ 546 w 567"/>
                <a:gd name="T17" fmla="*/ 67 h 511"/>
                <a:gd name="T18" fmla="*/ 562 w 567"/>
                <a:gd name="T19" fmla="*/ 93 h 511"/>
                <a:gd name="T20" fmla="*/ 567 w 567"/>
                <a:gd name="T21" fmla="*/ 112 h 511"/>
                <a:gd name="T22" fmla="*/ 567 w 567"/>
                <a:gd name="T23" fmla="*/ 123 h 511"/>
                <a:gd name="T24" fmla="*/ 567 w 567"/>
                <a:gd name="T25" fmla="*/ 134 h 511"/>
                <a:gd name="T26" fmla="*/ 561 w 567"/>
                <a:gd name="T27" fmla="*/ 155 h 511"/>
                <a:gd name="T28" fmla="*/ 541 w 567"/>
                <a:gd name="T29" fmla="*/ 186 h 511"/>
                <a:gd name="T30" fmla="*/ 501 w 567"/>
                <a:gd name="T31" fmla="*/ 223 h 511"/>
                <a:gd name="T32" fmla="*/ 448 w 567"/>
                <a:gd name="T33" fmla="*/ 259 h 511"/>
                <a:gd name="T34" fmla="*/ 359 w 567"/>
                <a:gd name="T35" fmla="*/ 305 h 511"/>
                <a:gd name="T36" fmla="*/ 248 w 567"/>
                <a:gd name="T37" fmla="*/ 354 h 511"/>
                <a:gd name="T38" fmla="*/ 213 w 567"/>
                <a:gd name="T39" fmla="*/ 371 h 511"/>
                <a:gd name="T40" fmla="*/ 149 w 567"/>
                <a:gd name="T41" fmla="*/ 410 h 511"/>
                <a:gd name="T42" fmla="*/ 20 w 567"/>
                <a:gd name="T43" fmla="*/ 498 h 511"/>
                <a:gd name="T44" fmla="*/ 2 w 567"/>
                <a:gd name="T45" fmla="*/ 511 h 511"/>
                <a:gd name="T46" fmla="*/ 2 w 567"/>
                <a:gd name="T47" fmla="*/ 508 h 511"/>
                <a:gd name="T48" fmla="*/ 0 w 567"/>
                <a:gd name="T49" fmla="*/ 476 h 511"/>
                <a:gd name="T50" fmla="*/ 9 w 567"/>
                <a:gd name="T51" fmla="*/ 439 h 511"/>
                <a:gd name="T52" fmla="*/ 22 w 567"/>
                <a:gd name="T53" fmla="*/ 411 h 511"/>
                <a:gd name="T54" fmla="*/ 42 w 567"/>
                <a:gd name="T55" fmla="*/ 381 h 511"/>
                <a:gd name="T56" fmla="*/ 75 w 567"/>
                <a:gd name="T57" fmla="*/ 351 h 511"/>
                <a:gd name="T58" fmla="*/ 96 w 567"/>
                <a:gd name="T59" fmla="*/ 337 h 511"/>
                <a:gd name="T60" fmla="*/ 118 w 567"/>
                <a:gd name="T61" fmla="*/ 322 h 511"/>
                <a:gd name="T62" fmla="*/ 162 w 567"/>
                <a:gd name="T63" fmla="*/ 285 h 511"/>
                <a:gd name="T64" fmla="*/ 223 w 567"/>
                <a:gd name="T65" fmla="*/ 218 h 511"/>
                <a:gd name="T66" fmla="*/ 288 w 567"/>
                <a:gd name="T67" fmla="*/ 123 h 511"/>
                <a:gd name="T68" fmla="*/ 317 w 567"/>
                <a:gd name="T69" fmla="*/ 62 h 511"/>
                <a:gd name="T70" fmla="*/ 325 w 567"/>
                <a:gd name="T71" fmla="*/ 29 h 511"/>
                <a:gd name="T72" fmla="*/ 324 w 567"/>
                <a:gd name="T73" fmla="*/ 19 h 5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67" h="511">
                  <a:moveTo>
                    <a:pt x="324" y="19"/>
                  </a:moveTo>
                  <a:lnTo>
                    <a:pt x="324" y="14"/>
                  </a:lnTo>
                  <a:lnTo>
                    <a:pt x="328" y="9"/>
                  </a:lnTo>
                  <a:lnTo>
                    <a:pt x="343" y="3"/>
                  </a:lnTo>
                  <a:lnTo>
                    <a:pt x="378" y="0"/>
                  </a:lnTo>
                  <a:lnTo>
                    <a:pt x="421" y="6"/>
                  </a:lnTo>
                  <a:lnTo>
                    <a:pt x="467" y="19"/>
                  </a:lnTo>
                  <a:lnTo>
                    <a:pt x="511" y="39"/>
                  </a:lnTo>
                  <a:lnTo>
                    <a:pt x="546" y="67"/>
                  </a:lnTo>
                  <a:lnTo>
                    <a:pt x="562" y="93"/>
                  </a:lnTo>
                  <a:lnTo>
                    <a:pt x="567" y="112"/>
                  </a:lnTo>
                  <a:lnTo>
                    <a:pt x="567" y="123"/>
                  </a:lnTo>
                  <a:lnTo>
                    <a:pt x="567" y="134"/>
                  </a:lnTo>
                  <a:lnTo>
                    <a:pt x="561" y="155"/>
                  </a:lnTo>
                  <a:lnTo>
                    <a:pt x="541" y="186"/>
                  </a:lnTo>
                  <a:lnTo>
                    <a:pt x="501" y="223"/>
                  </a:lnTo>
                  <a:lnTo>
                    <a:pt x="448" y="259"/>
                  </a:lnTo>
                  <a:lnTo>
                    <a:pt x="359" y="305"/>
                  </a:lnTo>
                  <a:lnTo>
                    <a:pt x="248" y="354"/>
                  </a:lnTo>
                  <a:lnTo>
                    <a:pt x="213" y="371"/>
                  </a:lnTo>
                  <a:lnTo>
                    <a:pt x="149" y="410"/>
                  </a:lnTo>
                  <a:lnTo>
                    <a:pt x="20" y="498"/>
                  </a:lnTo>
                  <a:lnTo>
                    <a:pt x="2" y="511"/>
                  </a:lnTo>
                  <a:lnTo>
                    <a:pt x="2" y="508"/>
                  </a:lnTo>
                  <a:lnTo>
                    <a:pt x="0" y="476"/>
                  </a:lnTo>
                  <a:lnTo>
                    <a:pt x="9" y="439"/>
                  </a:lnTo>
                  <a:lnTo>
                    <a:pt x="22" y="411"/>
                  </a:lnTo>
                  <a:lnTo>
                    <a:pt x="42" y="381"/>
                  </a:lnTo>
                  <a:lnTo>
                    <a:pt x="75" y="351"/>
                  </a:lnTo>
                  <a:lnTo>
                    <a:pt x="96" y="337"/>
                  </a:lnTo>
                  <a:lnTo>
                    <a:pt x="118" y="322"/>
                  </a:lnTo>
                  <a:lnTo>
                    <a:pt x="162" y="285"/>
                  </a:lnTo>
                  <a:lnTo>
                    <a:pt x="223" y="218"/>
                  </a:lnTo>
                  <a:lnTo>
                    <a:pt x="288" y="123"/>
                  </a:lnTo>
                  <a:lnTo>
                    <a:pt x="317" y="62"/>
                  </a:lnTo>
                  <a:lnTo>
                    <a:pt x="325" y="29"/>
                  </a:lnTo>
                  <a:lnTo>
                    <a:pt x="324" y="19"/>
                  </a:lnTo>
                  <a:close/>
                </a:path>
              </a:pathLst>
            </a:custGeom>
            <a:solidFill>
              <a:srgbClr val="3ABD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63" name="Freeform 55"/>
            <p:cNvSpPr>
              <a:spLocks/>
            </p:cNvSpPr>
            <p:nvPr/>
          </p:nvSpPr>
          <p:spPr bwMode="auto">
            <a:xfrm>
              <a:off x="3779" y="2941"/>
              <a:ext cx="537" cy="626"/>
            </a:xfrm>
            <a:custGeom>
              <a:avLst/>
              <a:gdLst>
                <a:gd name="T0" fmla="*/ 987 w 2149"/>
                <a:gd name="T1" fmla="*/ 1 h 2505"/>
                <a:gd name="T2" fmla="*/ 687 w 2149"/>
                <a:gd name="T3" fmla="*/ 56 h 2505"/>
                <a:gd name="T4" fmla="*/ 453 w 2149"/>
                <a:gd name="T5" fmla="*/ 173 h 2505"/>
                <a:gd name="T6" fmla="*/ 279 w 2149"/>
                <a:gd name="T7" fmla="*/ 340 h 2505"/>
                <a:gd name="T8" fmla="*/ 154 w 2149"/>
                <a:gd name="T9" fmla="*/ 545 h 2505"/>
                <a:gd name="T10" fmla="*/ 72 w 2149"/>
                <a:gd name="T11" fmla="*/ 775 h 2505"/>
                <a:gd name="T12" fmla="*/ 25 w 2149"/>
                <a:gd name="T13" fmla="*/ 1019 h 2505"/>
                <a:gd name="T14" fmla="*/ 1 w 2149"/>
                <a:gd name="T15" fmla="*/ 1323 h 2505"/>
                <a:gd name="T16" fmla="*/ 0 w 2149"/>
                <a:gd name="T17" fmla="*/ 1497 h 2505"/>
                <a:gd name="T18" fmla="*/ 22 w 2149"/>
                <a:gd name="T19" fmla="*/ 1708 h 2505"/>
                <a:gd name="T20" fmla="*/ 66 w 2149"/>
                <a:gd name="T21" fmla="*/ 1895 h 2505"/>
                <a:gd name="T22" fmla="*/ 130 w 2149"/>
                <a:gd name="T23" fmla="*/ 2058 h 2505"/>
                <a:gd name="T24" fmla="*/ 210 w 2149"/>
                <a:gd name="T25" fmla="*/ 2198 h 2505"/>
                <a:gd name="T26" fmla="*/ 323 w 2149"/>
                <a:gd name="T27" fmla="*/ 2338 h 2505"/>
                <a:gd name="T28" fmla="*/ 515 w 2149"/>
                <a:gd name="T29" fmla="*/ 2484 h 2505"/>
                <a:gd name="T30" fmla="*/ 550 w 2149"/>
                <a:gd name="T31" fmla="*/ 2483 h 2505"/>
                <a:gd name="T32" fmla="*/ 418 w 2149"/>
                <a:gd name="T33" fmla="*/ 2168 h 2505"/>
                <a:gd name="T34" fmla="*/ 351 w 2149"/>
                <a:gd name="T35" fmla="*/ 1923 h 2505"/>
                <a:gd name="T36" fmla="*/ 316 w 2149"/>
                <a:gd name="T37" fmla="*/ 1700 h 2505"/>
                <a:gd name="T38" fmla="*/ 310 w 2149"/>
                <a:gd name="T39" fmla="*/ 1462 h 2505"/>
                <a:gd name="T40" fmla="*/ 345 w 2149"/>
                <a:gd name="T41" fmla="*/ 1219 h 2505"/>
                <a:gd name="T42" fmla="*/ 378 w 2149"/>
                <a:gd name="T43" fmla="*/ 1110 h 2505"/>
                <a:gd name="T44" fmla="*/ 461 w 2149"/>
                <a:gd name="T45" fmla="*/ 956 h 2505"/>
                <a:gd name="T46" fmla="*/ 569 w 2149"/>
                <a:gd name="T47" fmla="*/ 855 h 2505"/>
                <a:gd name="T48" fmla="*/ 687 w 2149"/>
                <a:gd name="T49" fmla="*/ 796 h 2505"/>
                <a:gd name="T50" fmla="*/ 837 w 2149"/>
                <a:gd name="T51" fmla="*/ 764 h 2505"/>
                <a:gd name="T52" fmla="*/ 1057 w 2149"/>
                <a:gd name="T53" fmla="*/ 780 h 2505"/>
                <a:gd name="T54" fmla="*/ 1092 w 2149"/>
                <a:gd name="T55" fmla="*/ 780 h 2505"/>
                <a:gd name="T56" fmla="*/ 1312 w 2149"/>
                <a:gd name="T57" fmla="*/ 764 h 2505"/>
                <a:gd name="T58" fmla="*/ 1462 w 2149"/>
                <a:gd name="T59" fmla="*/ 796 h 2505"/>
                <a:gd name="T60" fmla="*/ 1581 w 2149"/>
                <a:gd name="T61" fmla="*/ 855 h 2505"/>
                <a:gd name="T62" fmla="*/ 1688 w 2149"/>
                <a:gd name="T63" fmla="*/ 956 h 2505"/>
                <a:gd name="T64" fmla="*/ 1772 w 2149"/>
                <a:gd name="T65" fmla="*/ 1110 h 2505"/>
                <a:gd name="T66" fmla="*/ 1804 w 2149"/>
                <a:gd name="T67" fmla="*/ 1219 h 2505"/>
                <a:gd name="T68" fmla="*/ 1839 w 2149"/>
                <a:gd name="T69" fmla="*/ 1462 h 2505"/>
                <a:gd name="T70" fmla="*/ 1833 w 2149"/>
                <a:gd name="T71" fmla="*/ 1700 h 2505"/>
                <a:gd name="T72" fmla="*/ 1799 w 2149"/>
                <a:gd name="T73" fmla="*/ 1923 h 2505"/>
                <a:gd name="T74" fmla="*/ 1731 w 2149"/>
                <a:gd name="T75" fmla="*/ 2168 h 2505"/>
                <a:gd name="T76" fmla="*/ 1600 w 2149"/>
                <a:gd name="T77" fmla="*/ 2483 h 2505"/>
                <a:gd name="T78" fmla="*/ 1634 w 2149"/>
                <a:gd name="T79" fmla="*/ 2484 h 2505"/>
                <a:gd name="T80" fmla="*/ 1827 w 2149"/>
                <a:gd name="T81" fmla="*/ 2338 h 2505"/>
                <a:gd name="T82" fmla="*/ 1941 w 2149"/>
                <a:gd name="T83" fmla="*/ 2198 h 2505"/>
                <a:gd name="T84" fmla="*/ 2019 w 2149"/>
                <a:gd name="T85" fmla="*/ 2058 h 2505"/>
                <a:gd name="T86" fmla="*/ 2084 w 2149"/>
                <a:gd name="T87" fmla="*/ 1895 h 2505"/>
                <a:gd name="T88" fmla="*/ 2129 w 2149"/>
                <a:gd name="T89" fmla="*/ 1708 h 2505"/>
                <a:gd name="T90" fmla="*/ 2149 w 2149"/>
                <a:gd name="T91" fmla="*/ 1497 h 2505"/>
                <a:gd name="T92" fmla="*/ 2149 w 2149"/>
                <a:gd name="T93" fmla="*/ 1323 h 2505"/>
                <a:gd name="T94" fmla="*/ 2124 w 2149"/>
                <a:gd name="T95" fmla="*/ 1019 h 2505"/>
                <a:gd name="T96" fmla="*/ 2077 w 2149"/>
                <a:gd name="T97" fmla="*/ 775 h 2505"/>
                <a:gd name="T98" fmla="*/ 1995 w 2149"/>
                <a:gd name="T99" fmla="*/ 545 h 2505"/>
                <a:gd name="T100" fmla="*/ 1871 w 2149"/>
                <a:gd name="T101" fmla="*/ 340 h 2505"/>
                <a:gd name="T102" fmla="*/ 1696 w 2149"/>
                <a:gd name="T103" fmla="*/ 173 h 2505"/>
                <a:gd name="T104" fmla="*/ 1463 w 2149"/>
                <a:gd name="T105" fmla="*/ 56 h 2505"/>
                <a:gd name="T106" fmla="*/ 1162 w 2149"/>
                <a:gd name="T107" fmla="*/ 1 h 2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9" h="2505">
                  <a:moveTo>
                    <a:pt x="1075" y="0"/>
                  </a:moveTo>
                  <a:lnTo>
                    <a:pt x="987" y="1"/>
                  </a:lnTo>
                  <a:lnTo>
                    <a:pt x="828" y="20"/>
                  </a:lnTo>
                  <a:lnTo>
                    <a:pt x="687" y="56"/>
                  </a:lnTo>
                  <a:lnTo>
                    <a:pt x="563" y="108"/>
                  </a:lnTo>
                  <a:lnTo>
                    <a:pt x="453" y="173"/>
                  </a:lnTo>
                  <a:lnTo>
                    <a:pt x="359" y="251"/>
                  </a:lnTo>
                  <a:lnTo>
                    <a:pt x="279" y="340"/>
                  </a:lnTo>
                  <a:lnTo>
                    <a:pt x="211" y="438"/>
                  </a:lnTo>
                  <a:lnTo>
                    <a:pt x="154" y="545"/>
                  </a:lnTo>
                  <a:lnTo>
                    <a:pt x="109" y="658"/>
                  </a:lnTo>
                  <a:lnTo>
                    <a:pt x="72" y="775"/>
                  </a:lnTo>
                  <a:lnTo>
                    <a:pt x="45" y="896"/>
                  </a:lnTo>
                  <a:lnTo>
                    <a:pt x="25" y="1019"/>
                  </a:lnTo>
                  <a:lnTo>
                    <a:pt x="12" y="1141"/>
                  </a:lnTo>
                  <a:lnTo>
                    <a:pt x="1" y="1323"/>
                  </a:lnTo>
                  <a:lnTo>
                    <a:pt x="0" y="1440"/>
                  </a:lnTo>
                  <a:lnTo>
                    <a:pt x="0" y="1497"/>
                  </a:lnTo>
                  <a:lnTo>
                    <a:pt x="8" y="1606"/>
                  </a:lnTo>
                  <a:lnTo>
                    <a:pt x="22" y="1708"/>
                  </a:lnTo>
                  <a:lnTo>
                    <a:pt x="41" y="1805"/>
                  </a:lnTo>
                  <a:lnTo>
                    <a:pt x="66" y="1895"/>
                  </a:lnTo>
                  <a:lnTo>
                    <a:pt x="96" y="1979"/>
                  </a:lnTo>
                  <a:lnTo>
                    <a:pt x="130" y="2058"/>
                  </a:lnTo>
                  <a:lnTo>
                    <a:pt x="168" y="2131"/>
                  </a:lnTo>
                  <a:lnTo>
                    <a:pt x="210" y="2198"/>
                  </a:lnTo>
                  <a:lnTo>
                    <a:pt x="253" y="2258"/>
                  </a:lnTo>
                  <a:lnTo>
                    <a:pt x="323" y="2338"/>
                  </a:lnTo>
                  <a:lnTo>
                    <a:pt x="418" y="2423"/>
                  </a:lnTo>
                  <a:lnTo>
                    <a:pt x="515" y="2484"/>
                  </a:lnTo>
                  <a:lnTo>
                    <a:pt x="563" y="2505"/>
                  </a:lnTo>
                  <a:lnTo>
                    <a:pt x="550" y="2483"/>
                  </a:lnTo>
                  <a:lnTo>
                    <a:pt x="478" y="2325"/>
                  </a:lnTo>
                  <a:lnTo>
                    <a:pt x="418" y="2168"/>
                  </a:lnTo>
                  <a:lnTo>
                    <a:pt x="375" y="2026"/>
                  </a:lnTo>
                  <a:lnTo>
                    <a:pt x="351" y="1923"/>
                  </a:lnTo>
                  <a:lnTo>
                    <a:pt x="330" y="1814"/>
                  </a:lnTo>
                  <a:lnTo>
                    <a:pt x="316" y="1700"/>
                  </a:lnTo>
                  <a:lnTo>
                    <a:pt x="309" y="1583"/>
                  </a:lnTo>
                  <a:lnTo>
                    <a:pt x="310" y="1462"/>
                  </a:lnTo>
                  <a:lnTo>
                    <a:pt x="322" y="1341"/>
                  </a:lnTo>
                  <a:lnTo>
                    <a:pt x="345" y="1219"/>
                  </a:lnTo>
                  <a:lnTo>
                    <a:pt x="363" y="1159"/>
                  </a:lnTo>
                  <a:lnTo>
                    <a:pt x="378" y="1110"/>
                  </a:lnTo>
                  <a:lnTo>
                    <a:pt x="416" y="1026"/>
                  </a:lnTo>
                  <a:lnTo>
                    <a:pt x="461" y="956"/>
                  </a:lnTo>
                  <a:lnTo>
                    <a:pt x="513" y="900"/>
                  </a:lnTo>
                  <a:lnTo>
                    <a:pt x="569" y="855"/>
                  </a:lnTo>
                  <a:lnTo>
                    <a:pt x="627" y="820"/>
                  </a:lnTo>
                  <a:lnTo>
                    <a:pt x="687" y="796"/>
                  </a:lnTo>
                  <a:lnTo>
                    <a:pt x="748" y="778"/>
                  </a:lnTo>
                  <a:lnTo>
                    <a:pt x="837" y="764"/>
                  </a:lnTo>
                  <a:lnTo>
                    <a:pt x="942" y="764"/>
                  </a:lnTo>
                  <a:lnTo>
                    <a:pt x="1057" y="780"/>
                  </a:lnTo>
                  <a:lnTo>
                    <a:pt x="1075" y="785"/>
                  </a:lnTo>
                  <a:lnTo>
                    <a:pt x="1092" y="780"/>
                  </a:lnTo>
                  <a:lnTo>
                    <a:pt x="1207" y="764"/>
                  </a:lnTo>
                  <a:lnTo>
                    <a:pt x="1312" y="764"/>
                  </a:lnTo>
                  <a:lnTo>
                    <a:pt x="1402" y="778"/>
                  </a:lnTo>
                  <a:lnTo>
                    <a:pt x="1462" y="796"/>
                  </a:lnTo>
                  <a:lnTo>
                    <a:pt x="1522" y="820"/>
                  </a:lnTo>
                  <a:lnTo>
                    <a:pt x="1581" y="855"/>
                  </a:lnTo>
                  <a:lnTo>
                    <a:pt x="1636" y="900"/>
                  </a:lnTo>
                  <a:lnTo>
                    <a:pt x="1688" y="956"/>
                  </a:lnTo>
                  <a:lnTo>
                    <a:pt x="1733" y="1026"/>
                  </a:lnTo>
                  <a:lnTo>
                    <a:pt x="1772" y="1110"/>
                  </a:lnTo>
                  <a:lnTo>
                    <a:pt x="1787" y="1159"/>
                  </a:lnTo>
                  <a:lnTo>
                    <a:pt x="1804" y="1219"/>
                  </a:lnTo>
                  <a:lnTo>
                    <a:pt x="1828" y="1341"/>
                  </a:lnTo>
                  <a:lnTo>
                    <a:pt x="1839" y="1462"/>
                  </a:lnTo>
                  <a:lnTo>
                    <a:pt x="1840" y="1583"/>
                  </a:lnTo>
                  <a:lnTo>
                    <a:pt x="1833" y="1700"/>
                  </a:lnTo>
                  <a:lnTo>
                    <a:pt x="1819" y="1814"/>
                  </a:lnTo>
                  <a:lnTo>
                    <a:pt x="1799" y="1923"/>
                  </a:lnTo>
                  <a:lnTo>
                    <a:pt x="1774" y="2026"/>
                  </a:lnTo>
                  <a:lnTo>
                    <a:pt x="1731" y="2168"/>
                  </a:lnTo>
                  <a:lnTo>
                    <a:pt x="1672" y="2325"/>
                  </a:lnTo>
                  <a:lnTo>
                    <a:pt x="1600" y="2483"/>
                  </a:lnTo>
                  <a:lnTo>
                    <a:pt x="1587" y="2505"/>
                  </a:lnTo>
                  <a:lnTo>
                    <a:pt x="1634" y="2484"/>
                  </a:lnTo>
                  <a:lnTo>
                    <a:pt x="1731" y="2423"/>
                  </a:lnTo>
                  <a:lnTo>
                    <a:pt x="1827" y="2338"/>
                  </a:lnTo>
                  <a:lnTo>
                    <a:pt x="1896" y="2258"/>
                  </a:lnTo>
                  <a:lnTo>
                    <a:pt x="1941" y="2198"/>
                  </a:lnTo>
                  <a:lnTo>
                    <a:pt x="1981" y="2131"/>
                  </a:lnTo>
                  <a:lnTo>
                    <a:pt x="2019" y="2058"/>
                  </a:lnTo>
                  <a:lnTo>
                    <a:pt x="2053" y="1979"/>
                  </a:lnTo>
                  <a:lnTo>
                    <a:pt x="2084" y="1895"/>
                  </a:lnTo>
                  <a:lnTo>
                    <a:pt x="2108" y="1805"/>
                  </a:lnTo>
                  <a:lnTo>
                    <a:pt x="2129" y="1708"/>
                  </a:lnTo>
                  <a:lnTo>
                    <a:pt x="2142" y="1606"/>
                  </a:lnTo>
                  <a:lnTo>
                    <a:pt x="2149" y="1497"/>
                  </a:lnTo>
                  <a:lnTo>
                    <a:pt x="2149" y="1440"/>
                  </a:lnTo>
                  <a:lnTo>
                    <a:pt x="2149" y="1323"/>
                  </a:lnTo>
                  <a:lnTo>
                    <a:pt x="2138" y="1141"/>
                  </a:lnTo>
                  <a:lnTo>
                    <a:pt x="2124" y="1019"/>
                  </a:lnTo>
                  <a:lnTo>
                    <a:pt x="2104" y="896"/>
                  </a:lnTo>
                  <a:lnTo>
                    <a:pt x="2077" y="775"/>
                  </a:lnTo>
                  <a:lnTo>
                    <a:pt x="2041" y="658"/>
                  </a:lnTo>
                  <a:lnTo>
                    <a:pt x="1995" y="545"/>
                  </a:lnTo>
                  <a:lnTo>
                    <a:pt x="1938" y="438"/>
                  </a:lnTo>
                  <a:lnTo>
                    <a:pt x="1871" y="340"/>
                  </a:lnTo>
                  <a:lnTo>
                    <a:pt x="1790" y="251"/>
                  </a:lnTo>
                  <a:lnTo>
                    <a:pt x="1696" y="173"/>
                  </a:lnTo>
                  <a:lnTo>
                    <a:pt x="1587" y="108"/>
                  </a:lnTo>
                  <a:lnTo>
                    <a:pt x="1463" y="56"/>
                  </a:lnTo>
                  <a:lnTo>
                    <a:pt x="1321" y="20"/>
                  </a:lnTo>
                  <a:lnTo>
                    <a:pt x="1162" y="1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64" name="Freeform 56"/>
            <p:cNvSpPr>
              <a:spLocks/>
            </p:cNvSpPr>
            <p:nvPr/>
          </p:nvSpPr>
          <p:spPr bwMode="auto">
            <a:xfrm>
              <a:off x="3830" y="3051"/>
              <a:ext cx="459" cy="339"/>
            </a:xfrm>
            <a:custGeom>
              <a:avLst/>
              <a:gdLst>
                <a:gd name="T0" fmla="*/ 1191 w 1834"/>
                <a:gd name="T1" fmla="*/ 490 h 1355"/>
                <a:gd name="T2" fmla="*/ 1180 w 1834"/>
                <a:gd name="T3" fmla="*/ 496 h 1355"/>
                <a:gd name="T4" fmla="*/ 1065 w 1834"/>
                <a:gd name="T5" fmla="*/ 544 h 1355"/>
                <a:gd name="T6" fmla="*/ 924 w 1834"/>
                <a:gd name="T7" fmla="*/ 591 h 1355"/>
                <a:gd name="T8" fmla="*/ 816 w 1834"/>
                <a:gd name="T9" fmla="*/ 616 h 1355"/>
                <a:gd name="T10" fmla="*/ 700 w 1834"/>
                <a:gd name="T11" fmla="*/ 634 h 1355"/>
                <a:gd name="T12" fmla="*/ 580 w 1834"/>
                <a:gd name="T13" fmla="*/ 638 h 1355"/>
                <a:gd name="T14" fmla="*/ 521 w 1834"/>
                <a:gd name="T15" fmla="*/ 633 h 1355"/>
                <a:gd name="T16" fmla="*/ 492 w 1834"/>
                <a:gd name="T17" fmla="*/ 630 h 1355"/>
                <a:gd name="T18" fmla="*/ 437 w 1834"/>
                <a:gd name="T19" fmla="*/ 631 h 1355"/>
                <a:gd name="T20" fmla="*/ 388 w 1834"/>
                <a:gd name="T21" fmla="*/ 641 h 1355"/>
                <a:gd name="T22" fmla="*/ 341 w 1834"/>
                <a:gd name="T23" fmla="*/ 656 h 1355"/>
                <a:gd name="T24" fmla="*/ 301 w 1834"/>
                <a:gd name="T25" fmla="*/ 678 h 1355"/>
                <a:gd name="T26" fmla="*/ 263 w 1834"/>
                <a:gd name="T27" fmla="*/ 705 h 1355"/>
                <a:gd name="T28" fmla="*/ 230 w 1834"/>
                <a:gd name="T29" fmla="*/ 737 h 1355"/>
                <a:gd name="T30" fmla="*/ 200 w 1834"/>
                <a:gd name="T31" fmla="*/ 773 h 1355"/>
                <a:gd name="T32" fmla="*/ 164 w 1834"/>
                <a:gd name="T33" fmla="*/ 832 h 1355"/>
                <a:gd name="T34" fmla="*/ 129 w 1834"/>
                <a:gd name="T35" fmla="*/ 919 h 1355"/>
                <a:gd name="T36" fmla="*/ 109 w 1834"/>
                <a:gd name="T37" fmla="*/ 1009 h 1355"/>
                <a:gd name="T38" fmla="*/ 103 w 1834"/>
                <a:gd name="T39" fmla="*/ 1098 h 1355"/>
                <a:gd name="T40" fmla="*/ 105 w 1834"/>
                <a:gd name="T41" fmla="*/ 1140 h 1355"/>
                <a:gd name="T42" fmla="*/ 0 w 1834"/>
                <a:gd name="T43" fmla="*/ 658 h 1355"/>
                <a:gd name="T44" fmla="*/ 190 w 1834"/>
                <a:gd name="T45" fmla="*/ 278 h 1355"/>
                <a:gd name="T46" fmla="*/ 731 w 1834"/>
                <a:gd name="T47" fmla="*/ 0 h 1355"/>
                <a:gd name="T48" fmla="*/ 1242 w 1834"/>
                <a:gd name="T49" fmla="*/ 24 h 1355"/>
                <a:gd name="T50" fmla="*/ 1484 w 1834"/>
                <a:gd name="T51" fmla="*/ 234 h 1355"/>
                <a:gd name="T52" fmla="*/ 1689 w 1834"/>
                <a:gd name="T53" fmla="*/ 490 h 1355"/>
                <a:gd name="T54" fmla="*/ 1834 w 1834"/>
                <a:gd name="T55" fmla="*/ 658 h 1355"/>
                <a:gd name="T56" fmla="*/ 1764 w 1834"/>
                <a:gd name="T57" fmla="*/ 1177 h 1355"/>
                <a:gd name="T58" fmla="*/ 1617 w 1834"/>
                <a:gd name="T59" fmla="*/ 1355 h 1355"/>
                <a:gd name="T60" fmla="*/ 1621 w 1834"/>
                <a:gd name="T61" fmla="*/ 1334 h 1355"/>
                <a:gd name="T62" fmla="*/ 1631 w 1834"/>
                <a:gd name="T63" fmla="*/ 1196 h 1355"/>
                <a:gd name="T64" fmla="*/ 1626 w 1834"/>
                <a:gd name="T65" fmla="*/ 1068 h 1355"/>
                <a:gd name="T66" fmla="*/ 1606 w 1834"/>
                <a:gd name="T67" fmla="*/ 961 h 1355"/>
                <a:gd name="T68" fmla="*/ 1586 w 1834"/>
                <a:gd name="T69" fmla="*/ 888 h 1355"/>
                <a:gd name="T70" fmla="*/ 1557 w 1834"/>
                <a:gd name="T71" fmla="*/ 815 h 1355"/>
                <a:gd name="T72" fmla="*/ 1517 w 1834"/>
                <a:gd name="T73" fmla="*/ 743 h 1355"/>
                <a:gd name="T74" fmla="*/ 1468 w 1834"/>
                <a:gd name="T75" fmla="*/ 676 h 1355"/>
                <a:gd name="T76" fmla="*/ 1406 w 1834"/>
                <a:gd name="T77" fmla="*/ 613 h 1355"/>
                <a:gd name="T78" fmla="*/ 1332 w 1834"/>
                <a:gd name="T79" fmla="*/ 557 h 1355"/>
                <a:gd name="T80" fmla="*/ 1243 w 1834"/>
                <a:gd name="T81" fmla="*/ 510 h 1355"/>
                <a:gd name="T82" fmla="*/ 1191 w 1834"/>
                <a:gd name="T83" fmla="*/ 490 h 1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834" h="1355">
                  <a:moveTo>
                    <a:pt x="1191" y="490"/>
                  </a:moveTo>
                  <a:lnTo>
                    <a:pt x="1180" y="496"/>
                  </a:lnTo>
                  <a:lnTo>
                    <a:pt x="1065" y="544"/>
                  </a:lnTo>
                  <a:lnTo>
                    <a:pt x="924" y="591"/>
                  </a:lnTo>
                  <a:lnTo>
                    <a:pt x="816" y="616"/>
                  </a:lnTo>
                  <a:lnTo>
                    <a:pt x="700" y="634"/>
                  </a:lnTo>
                  <a:lnTo>
                    <a:pt x="580" y="638"/>
                  </a:lnTo>
                  <a:lnTo>
                    <a:pt x="521" y="633"/>
                  </a:lnTo>
                  <a:lnTo>
                    <a:pt x="492" y="630"/>
                  </a:lnTo>
                  <a:lnTo>
                    <a:pt x="437" y="631"/>
                  </a:lnTo>
                  <a:lnTo>
                    <a:pt x="388" y="641"/>
                  </a:lnTo>
                  <a:lnTo>
                    <a:pt x="341" y="656"/>
                  </a:lnTo>
                  <a:lnTo>
                    <a:pt x="301" y="678"/>
                  </a:lnTo>
                  <a:lnTo>
                    <a:pt x="263" y="705"/>
                  </a:lnTo>
                  <a:lnTo>
                    <a:pt x="230" y="737"/>
                  </a:lnTo>
                  <a:lnTo>
                    <a:pt x="200" y="773"/>
                  </a:lnTo>
                  <a:lnTo>
                    <a:pt x="164" y="832"/>
                  </a:lnTo>
                  <a:lnTo>
                    <a:pt x="129" y="919"/>
                  </a:lnTo>
                  <a:lnTo>
                    <a:pt x="109" y="1009"/>
                  </a:lnTo>
                  <a:lnTo>
                    <a:pt x="103" y="1098"/>
                  </a:lnTo>
                  <a:lnTo>
                    <a:pt x="105" y="1140"/>
                  </a:lnTo>
                  <a:lnTo>
                    <a:pt x="0" y="658"/>
                  </a:lnTo>
                  <a:lnTo>
                    <a:pt x="190" y="278"/>
                  </a:lnTo>
                  <a:lnTo>
                    <a:pt x="731" y="0"/>
                  </a:lnTo>
                  <a:lnTo>
                    <a:pt x="1242" y="24"/>
                  </a:lnTo>
                  <a:lnTo>
                    <a:pt x="1484" y="234"/>
                  </a:lnTo>
                  <a:lnTo>
                    <a:pt x="1689" y="490"/>
                  </a:lnTo>
                  <a:lnTo>
                    <a:pt x="1834" y="658"/>
                  </a:lnTo>
                  <a:lnTo>
                    <a:pt x="1764" y="1177"/>
                  </a:lnTo>
                  <a:lnTo>
                    <a:pt x="1617" y="1355"/>
                  </a:lnTo>
                  <a:lnTo>
                    <a:pt x="1621" y="1334"/>
                  </a:lnTo>
                  <a:lnTo>
                    <a:pt x="1631" y="1196"/>
                  </a:lnTo>
                  <a:lnTo>
                    <a:pt x="1626" y="1068"/>
                  </a:lnTo>
                  <a:lnTo>
                    <a:pt x="1606" y="961"/>
                  </a:lnTo>
                  <a:lnTo>
                    <a:pt x="1586" y="888"/>
                  </a:lnTo>
                  <a:lnTo>
                    <a:pt x="1557" y="815"/>
                  </a:lnTo>
                  <a:lnTo>
                    <a:pt x="1517" y="743"/>
                  </a:lnTo>
                  <a:lnTo>
                    <a:pt x="1468" y="676"/>
                  </a:lnTo>
                  <a:lnTo>
                    <a:pt x="1406" y="613"/>
                  </a:lnTo>
                  <a:lnTo>
                    <a:pt x="1332" y="557"/>
                  </a:lnTo>
                  <a:lnTo>
                    <a:pt x="1243" y="510"/>
                  </a:lnTo>
                  <a:lnTo>
                    <a:pt x="1191" y="49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</p:grpSp>
      <p:grpSp>
        <p:nvGrpSpPr>
          <p:cNvPr id="65" name="Group 59"/>
          <p:cNvGrpSpPr>
            <a:grpSpLocks noChangeAspect="1"/>
          </p:cNvGrpSpPr>
          <p:nvPr/>
        </p:nvGrpSpPr>
        <p:grpSpPr bwMode="auto">
          <a:xfrm>
            <a:off x="7035766" y="4121078"/>
            <a:ext cx="681393" cy="967180"/>
            <a:chOff x="5320" y="2917"/>
            <a:chExt cx="515" cy="731"/>
          </a:xfrm>
        </p:grpSpPr>
        <p:sp>
          <p:nvSpPr>
            <p:cNvPr id="67" name="Freeform 60"/>
            <p:cNvSpPr>
              <a:spLocks/>
            </p:cNvSpPr>
            <p:nvPr/>
          </p:nvSpPr>
          <p:spPr bwMode="auto">
            <a:xfrm>
              <a:off x="5578" y="3154"/>
              <a:ext cx="255" cy="472"/>
            </a:xfrm>
            <a:custGeom>
              <a:avLst/>
              <a:gdLst>
                <a:gd name="T0" fmla="*/ 0 w 1023"/>
                <a:gd name="T1" fmla="*/ 0 h 1886"/>
                <a:gd name="T2" fmla="*/ 0 w 1023"/>
                <a:gd name="T3" fmla="*/ 1886 h 1886"/>
                <a:gd name="T4" fmla="*/ 863 w 1023"/>
                <a:gd name="T5" fmla="*/ 1886 h 1886"/>
                <a:gd name="T6" fmla="*/ 884 w 1023"/>
                <a:gd name="T7" fmla="*/ 1779 h 1886"/>
                <a:gd name="T8" fmla="*/ 960 w 1023"/>
                <a:gd name="T9" fmla="*/ 1289 h 1886"/>
                <a:gd name="T10" fmla="*/ 988 w 1023"/>
                <a:gd name="T11" fmla="*/ 1064 h 1886"/>
                <a:gd name="T12" fmla="*/ 1011 w 1023"/>
                <a:gd name="T13" fmla="*/ 836 h 1886"/>
                <a:gd name="T14" fmla="*/ 1022 w 1023"/>
                <a:gd name="T15" fmla="*/ 620 h 1886"/>
                <a:gd name="T16" fmla="*/ 1023 w 1023"/>
                <a:gd name="T17" fmla="*/ 521 h 1886"/>
                <a:gd name="T18" fmla="*/ 1022 w 1023"/>
                <a:gd name="T19" fmla="*/ 497 h 1886"/>
                <a:gd name="T20" fmla="*/ 1017 w 1023"/>
                <a:gd name="T21" fmla="*/ 452 h 1886"/>
                <a:gd name="T22" fmla="*/ 1005 w 1023"/>
                <a:gd name="T23" fmla="*/ 409 h 1886"/>
                <a:gd name="T24" fmla="*/ 989 w 1023"/>
                <a:gd name="T25" fmla="*/ 370 h 1886"/>
                <a:gd name="T26" fmla="*/ 956 w 1023"/>
                <a:gd name="T27" fmla="*/ 315 h 1886"/>
                <a:gd name="T28" fmla="*/ 897 w 1023"/>
                <a:gd name="T29" fmla="*/ 251 h 1886"/>
                <a:gd name="T30" fmla="*/ 825 w 1023"/>
                <a:gd name="T31" fmla="*/ 196 h 1886"/>
                <a:gd name="T32" fmla="*/ 742 w 1023"/>
                <a:gd name="T33" fmla="*/ 151 h 1886"/>
                <a:gd name="T34" fmla="*/ 653 w 1023"/>
                <a:gd name="T35" fmla="*/ 112 h 1886"/>
                <a:gd name="T36" fmla="*/ 558 w 1023"/>
                <a:gd name="T37" fmla="*/ 81 h 1886"/>
                <a:gd name="T38" fmla="*/ 414 w 1023"/>
                <a:gd name="T39" fmla="*/ 45 h 1886"/>
                <a:gd name="T40" fmla="*/ 235 w 1023"/>
                <a:gd name="T41" fmla="*/ 17 h 1886"/>
                <a:gd name="T42" fmla="*/ 32 w 1023"/>
                <a:gd name="T43" fmla="*/ 0 h 1886"/>
                <a:gd name="T44" fmla="*/ 0 w 1023"/>
                <a:gd name="T45" fmla="*/ 0 h 1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23" h="1886">
                  <a:moveTo>
                    <a:pt x="0" y="0"/>
                  </a:moveTo>
                  <a:lnTo>
                    <a:pt x="0" y="1886"/>
                  </a:lnTo>
                  <a:lnTo>
                    <a:pt x="863" y="1886"/>
                  </a:lnTo>
                  <a:lnTo>
                    <a:pt x="884" y="1779"/>
                  </a:lnTo>
                  <a:lnTo>
                    <a:pt x="960" y="1289"/>
                  </a:lnTo>
                  <a:lnTo>
                    <a:pt x="988" y="1064"/>
                  </a:lnTo>
                  <a:lnTo>
                    <a:pt x="1011" y="836"/>
                  </a:lnTo>
                  <a:lnTo>
                    <a:pt x="1022" y="620"/>
                  </a:lnTo>
                  <a:lnTo>
                    <a:pt x="1023" y="521"/>
                  </a:lnTo>
                  <a:lnTo>
                    <a:pt x="1022" y="497"/>
                  </a:lnTo>
                  <a:lnTo>
                    <a:pt x="1017" y="452"/>
                  </a:lnTo>
                  <a:lnTo>
                    <a:pt x="1005" y="409"/>
                  </a:lnTo>
                  <a:lnTo>
                    <a:pt x="989" y="370"/>
                  </a:lnTo>
                  <a:lnTo>
                    <a:pt x="956" y="315"/>
                  </a:lnTo>
                  <a:lnTo>
                    <a:pt x="897" y="251"/>
                  </a:lnTo>
                  <a:lnTo>
                    <a:pt x="825" y="196"/>
                  </a:lnTo>
                  <a:lnTo>
                    <a:pt x="742" y="151"/>
                  </a:lnTo>
                  <a:lnTo>
                    <a:pt x="653" y="112"/>
                  </a:lnTo>
                  <a:lnTo>
                    <a:pt x="558" y="81"/>
                  </a:lnTo>
                  <a:lnTo>
                    <a:pt x="414" y="45"/>
                  </a:lnTo>
                  <a:lnTo>
                    <a:pt x="235" y="17"/>
                  </a:lnTo>
                  <a:lnTo>
                    <a:pt x="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68" name="Freeform 61"/>
            <p:cNvSpPr>
              <a:spLocks/>
            </p:cNvSpPr>
            <p:nvPr/>
          </p:nvSpPr>
          <p:spPr bwMode="auto">
            <a:xfrm>
              <a:off x="5322" y="3154"/>
              <a:ext cx="256" cy="472"/>
            </a:xfrm>
            <a:custGeom>
              <a:avLst/>
              <a:gdLst>
                <a:gd name="T0" fmla="*/ 1024 w 1024"/>
                <a:gd name="T1" fmla="*/ 0 h 1886"/>
                <a:gd name="T2" fmla="*/ 1024 w 1024"/>
                <a:gd name="T3" fmla="*/ 1886 h 1886"/>
                <a:gd name="T4" fmla="*/ 161 w 1024"/>
                <a:gd name="T5" fmla="*/ 1886 h 1886"/>
                <a:gd name="T6" fmla="*/ 140 w 1024"/>
                <a:gd name="T7" fmla="*/ 1779 h 1886"/>
                <a:gd name="T8" fmla="*/ 64 w 1024"/>
                <a:gd name="T9" fmla="*/ 1289 h 1886"/>
                <a:gd name="T10" fmla="*/ 36 w 1024"/>
                <a:gd name="T11" fmla="*/ 1064 h 1886"/>
                <a:gd name="T12" fmla="*/ 13 w 1024"/>
                <a:gd name="T13" fmla="*/ 836 h 1886"/>
                <a:gd name="T14" fmla="*/ 2 w 1024"/>
                <a:gd name="T15" fmla="*/ 620 h 1886"/>
                <a:gd name="T16" fmla="*/ 0 w 1024"/>
                <a:gd name="T17" fmla="*/ 521 h 1886"/>
                <a:gd name="T18" fmla="*/ 2 w 1024"/>
                <a:gd name="T19" fmla="*/ 497 h 1886"/>
                <a:gd name="T20" fmla="*/ 8 w 1024"/>
                <a:gd name="T21" fmla="*/ 452 h 1886"/>
                <a:gd name="T22" fmla="*/ 19 w 1024"/>
                <a:gd name="T23" fmla="*/ 409 h 1886"/>
                <a:gd name="T24" fmla="*/ 36 w 1024"/>
                <a:gd name="T25" fmla="*/ 370 h 1886"/>
                <a:gd name="T26" fmla="*/ 68 w 1024"/>
                <a:gd name="T27" fmla="*/ 315 h 1886"/>
                <a:gd name="T28" fmla="*/ 127 w 1024"/>
                <a:gd name="T29" fmla="*/ 251 h 1886"/>
                <a:gd name="T30" fmla="*/ 199 w 1024"/>
                <a:gd name="T31" fmla="*/ 196 h 1886"/>
                <a:gd name="T32" fmla="*/ 282 w 1024"/>
                <a:gd name="T33" fmla="*/ 151 h 1886"/>
                <a:gd name="T34" fmla="*/ 372 w 1024"/>
                <a:gd name="T35" fmla="*/ 112 h 1886"/>
                <a:gd name="T36" fmla="*/ 466 w 1024"/>
                <a:gd name="T37" fmla="*/ 81 h 1886"/>
                <a:gd name="T38" fmla="*/ 610 w 1024"/>
                <a:gd name="T39" fmla="*/ 45 h 1886"/>
                <a:gd name="T40" fmla="*/ 789 w 1024"/>
                <a:gd name="T41" fmla="*/ 17 h 1886"/>
                <a:gd name="T42" fmla="*/ 992 w 1024"/>
                <a:gd name="T43" fmla="*/ 0 h 1886"/>
                <a:gd name="T44" fmla="*/ 1024 w 1024"/>
                <a:gd name="T45" fmla="*/ 0 h 1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24" h="1886">
                  <a:moveTo>
                    <a:pt x="1024" y="0"/>
                  </a:moveTo>
                  <a:lnTo>
                    <a:pt x="1024" y="1886"/>
                  </a:lnTo>
                  <a:lnTo>
                    <a:pt x="161" y="1886"/>
                  </a:lnTo>
                  <a:lnTo>
                    <a:pt x="140" y="1779"/>
                  </a:lnTo>
                  <a:lnTo>
                    <a:pt x="64" y="1289"/>
                  </a:lnTo>
                  <a:lnTo>
                    <a:pt x="36" y="1064"/>
                  </a:lnTo>
                  <a:lnTo>
                    <a:pt x="13" y="836"/>
                  </a:lnTo>
                  <a:lnTo>
                    <a:pt x="2" y="620"/>
                  </a:lnTo>
                  <a:lnTo>
                    <a:pt x="0" y="521"/>
                  </a:lnTo>
                  <a:lnTo>
                    <a:pt x="2" y="497"/>
                  </a:lnTo>
                  <a:lnTo>
                    <a:pt x="8" y="452"/>
                  </a:lnTo>
                  <a:lnTo>
                    <a:pt x="19" y="409"/>
                  </a:lnTo>
                  <a:lnTo>
                    <a:pt x="36" y="370"/>
                  </a:lnTo>
                  <a:lnTo>
                    <a:pt x="68" y="315"/>
                  </a:lnTo>
                  <a:lnTo>
                    <a:pt x="127" y="251"/>
                  </a:lnTo>
                  <a:lnTo>
                    <a:pt x="199" y="196"/>
                  </a:lnTo>
                  <a:lnTo>
                    <a:pt x="282" y="151"/>
                  </a:lnTo>
                  <a:lnTo>
                    <a:pt x="372" y="112"/>
                  </a:lnTo>
                  <a:lnTo>
                    <a:pt x="466" y="81"/>
                  </a:lnTo>
                  <a:lnTo>
                    <a:pt x="610" y="45"/>
                  </a:lnTo>
                  <a:lnTo>
                    <a:pt x="789" y="17"/>
                  </a:lnTo>
                  <a:lnTo>
                    <a:pt x="992" y="0"/>
                  </a:lnTo>
                  <a:lnTo>
                    <a:pt x="1024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69" name="Rectangle 62"/>
            <p:cNvSpPr>
              <a:spLocks noChangeArrowheads="1"/>
            </p:cNvSpPr>
            <p:nvPr/>
          </p:nvSpPr>
          <p:spPr bwMode="auto">
            <a:xfrm>
              <a:off x="5525" y="3467"/>
              <a:ext cx="105" cy="119"/>
            </a:xfrm>
            <a:prstGeom prst="rect">
              <a:avLst/>
            </a:prstGeom>
            <a:solidFill>
              <a:srgbClr val="FDC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0" name="Freeform 63"/>
            <p:cNvSpPr>
              <a:spLocks/>
            </p:cNvSpPr>
            <p:nvPr/>
          </p:nvSpPr>
          <p:spPr bwMode="auto">
            <a:xfrm>
              <a:off x="5525" y="3467"/>
              <a:ext cx="105" cy="37"/>
            </a:xfrm>
            <a:custGeom>
              <a:avLst/>
              <a:gdLst>
                <a:gd name="T0" fmla="*/ 0 w 421"/>
                <a:gd name="T1" fmla="*/ 56 h 146"/>
                <a:gd name="T2" fmla="*/ 5 w 421"/>
                <a:gd name="T3" fmla="*/ 59 h 146"/>
                <a:gd name="T4" fmla="*/ 66 w 421"/>
                <a:gd name="T5" fmla="*/ 90 h 146"/>
                <a:gd name="T6" fmla="*/ 147 w 421"/>
                <a:gd name="T7" fmla="*/ 118 h 146"/>
                <a:gd name="T8" fmla="*/ 215 w 421"/>
                <a:gd name="T9" fmla="*/ 134 h 146"/>
                <a:gd name="T10" fmla="*/ 291 w 421"/>
                <a:gd name="T11" fmla="*/ 145 h 146"/>
                <a:gd name="T12" fmla="*/ 376 w 421"/>
                <a:gd name="T13" fmla="*/ 146 h 146"/>
                <a:gd name="T14" fmla="*/ 421 w 421"/>
                <a:gd name="T15" fmla="*/ 143 h 146"/>
                <a:gd name="T16" fmla="*/ 421 w 421"/>
                <a:gd name="T17" fmla="*/ 0 h 146"/>
                <a:gd name="T18" fmla="*/ 0 w 421"/>
                <a:gd name="T19" fmla="*/ 0 h 146"/>
                <a:gd name="T20" fmla="*/ 0 w 421"/>
                <a:gd name="T21" fmla="*/ 5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1" h="146">
                  <a:moveTo>
                    <a:pt x="0" y="56"/>
                  </a:moveTo>
                  <a:lnTo>
                    <a:pt x="5" y="59"/>
                  </a:lnTo>
                  <a:lnTo>
                    <a:pt x="66" y="90"/>
                  </a:lnTo>
                  <a:lnTo>
                    <a:pt x="147" y="118"/>
                  </a:lnTo>
                  <a:lnTo>
                    <a:pt x="215" y="134"/>
                  </a:lnTo>
                  <a:lnTo>
                    <a:pt x="291" y="145"/>
                  </a:lnTo>
                  <a:lnTo>
                    <a:pt x="376" y="146"/>
                  </a:lnTo>
                  <a:lnTo>
                    <a:pt x="421" y="143"/>
                  </a:lnTo>
                  <a:lnTo>
                    <a:pt x="421" y="0"/>
                  </a:lnTo>
                  <a:lnTo>
                    <a:pt x="0" y="0"/>
                  </a:lnTo>
                  <a:lnTo>
                    <a:pt x="0" y="56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1" name="Freeform 64"/>
            <p:cNvSpPr>
              <a:spLocks/>
            </p:cNvSpPr>
            <p:nvPr/>
          </p:nvSpPr>
          <p:spPr bwMode="auto">
            <a:xfrm>
              <a:off x="5322" y="3226"/>
              <a:ext cx="102" cy="117"/>
            </a:xfrm>
            <a:custGeom>
              <a:avLst/>
              <a:gdLst>
                <a:gd name="T0" fmla="*/ 412 w 412"/>
                <a:gd name="T1" fmla="*/ 235 h 470"/>
                <a:gd name="T2" fmla="*/ 411 w 412"/>
                <a:gd name="T3" fmla="*/ 259 h 470"/>
                <a:gd name="T4" fmla="*/ 402 w 412"/>
                <a:gd name="T5" fmla="*/ 305 h 470"/>
                <a:gd name="T6" fmla="*/ 387 w 412"/>
                <a:gd name="T7" fmla="*/ 347 h 470"/>
                <a:gd name="T8" fmla="*/ 365 w 412"/>
                <a:gd name="T9" fmla="*/ 385 h 470"/>
                <a:gd name="T10" fmla="*/ 337 w 412"/>
                <a:gd name="T11" fmla="*/ 416 h 470"/>
                <a:gd name="T12" fmla="*/ 305 w 412"/>
                <a:gd name="T13" fmla="*/ 442 h 470"/>
                <a:gd name="T14" fmla="*/ 268 w 412"/>
                <a:gd name="T15" fmla="*/ 460 h 470"/>
                <a:gd name="T16" fmla="*/ 227 w 412"/>
                <a:gd name="T17" fmla="*/ 469 h 470"/>
                <a:gd name="T18" fmla="*/ 207 w 412"/>
                <a:gd name="T19" fmla="*/ 470 h 470"/>
                <a:gd name="T20" fmla="*/ 185 w 412"/>
                <a:gd name="T21" fmla="*/ 469 h 470"/>
                <a:gd name="T22" fmla="*/ 146 w 412"/>
                <a:gd name="T23" fmla="*/ 460 h 470"/>
                <a:gd name="T24" fmla="*/ 108 w 412"/>
                <a:gd name="T25" fmla="*/ 442 h 470"/>
                <a:gd name="T26" fmla="*/ 76 w 412"/>
                <a:gd name="T27" fmla="*/ 416 h 470"/>
                <a:gd name="T28" fmla="*/ 48 w 412"/>
                <a:gd name="T29" fmla="*/ 385 h 470"/>
                <a:gd name="T30" fmla="*/ 25 w 412"/>
                <a:gd name="T31" fmla="*/ 347 h 470"/>
                <a:gd name="T32" fmla="*/ 10 w 412"/>
                <a:gd name="T33" fmla="*/ 305 h 470"/>
                <a:gd name="T34" fmla="*/ 2 w 412"/>
                <a:gd name="T35" fmla="*/ 259 h 470"/>
                <a:gd name="T36" fmla="*/ 0 w 412"/>
                <a:gd name="T37" fmla="*/ 235 h 470"/>
                <a:gd name="T38" fmla="*/ 2 w 412"/>
                <a:gd name="T39" fmla="*/ 210 h 470"/>
                <a:gd name="T40" fmla="*/ 10 w 412"/>
                <a:gd name="T41" fmla="*/ 165 h 470"/>
                <a:gd name="T42" fmla="*/ 25 w 412"/>
                <a:gd name="T43" fmla="*/ 123 h 470"/>
                <a:gd name="T44" fmla="*/ 48 w 412"/>
                <a:gd name="T45" fmla="*/ 85 h 470"/>
                <a:gd name="T46" fmla="*/ 76 w 412"/>
                <a:gd name="T47" fmla="*/ 53 h 470"/>
                <a:gd name="T48" fmla="*/ 108 w 412"/>
                <a:gd name="T49" fmla="*/ 28 h 470"/>
                <a:gd name="T50" fmla="*/ 146 w 412"/>
                <a:gd name="T51" fmla="*/ 10 h 470"/>
                <a:gd name="T52" fmla="*/ 185 w 412"/>
                <a:gd name="T53" fmla="*/ 0 h 470"/>
                <a:gd name="T54" fmla="*/ 207 w 412"/>
                <a:gd name="T55" fmla="*/ 0 h 470"/>
                <a:gd name="T56" fmla="*/ 227 w 412"/>
                <a:gd name="T57" fmla="*/ 0 h 470"/>
                <a:gd name="T58" fmla="*/ 268 w 412"/>
                <a:gd name="T59" fmla="*/ 10 h 470"/>
                <a:gd name="T60" fmla="*/ 305 w 412"/>
                <a:gd name="T61" fmla="*/ 28 h 470"/>
                <a:gd name="T62" fmla="*/ 337 w 412"/>
                <a:gd name="T63" fmla="*/ 53 h 470"/>
                <a:gd name="T64" fmla="*/ 365 w 412"/>
                <a:gd name="T65" fmla="*/ 85 h 470"/>
                <a:gd name="T66" fmla="*/ 387 w 412"/>
                <a:gd name="T67" fmla="*/ 123 h 470"/>
                <a:gd name="T68" fmla="*/ 402 w 412"/>
                <a:gd name="T69" fmla="*/ 165 h 470"/>
                <a:gd name="T70" fmla="*/ 411 w 412"/>
                <a:gd name="T71" fmla="*/ 210 h 470"/>
                <a:gd name="T72" fmla="*/ 412 w 412"/>
                <a:gd name="T73" fmla="*/ 235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2" h="470">
                  <a:moveTo>
                    <a:pt x="412" y="235"/>
                  </a:moveTo>
                  <a:lnTo>
                    <a:pt x="411" y="259"/>
                  </a:lnTo>
                  <a:lnTo>
                    <a:pt x="402" y="305"/>
                  </a:lnTo>
                  <a:lnTo>
                    <a:pt x="387" y="347"/>
                  </a:lnTo>
                  <a:lnTo>
                    <a:pt x="365" y="385"/>
                  </a:lnTo>
                  <a:lnTo>
                    <a:pt x="337" y="416"/>
                  </a:lnTo>
                  <a:lnTo>
                    <a:pt x="305" y="442"/>
                  </a:lnTo>
                  <a:lnTo>
                    <a:pt x="268" y="460"/>
                  </a:lnTo>
                  <a:lnTo>
                    <a:pt x="227" y="469"/>
                  </a:lnTo>
                  <a:lnTo>
                    <a:pt x="207" y="470"/>
                  </a:lnTo>
                  <a:lnTo>
                    <a:pt x="185" y="469"/>
                  </a:lnTo>
                  <a:lnTo>
                    <a:pt x="146" y="460"/>
                  </a:lnTo>
                  <a:lnTo>
                    <a:pt x="108" y="442"/>
                  </a:lnTo>
                  <a:lnTo>
                    <a:pt x="76" y="416"/>
                  </a:lnTo>
                  <a:lnTo>
                    <a:pt x="48" y="385"/>
                  </a:lnTo>
                  <a:lnTo>
                    <a:pt x="25" y="347"/>
                  </a:lnTo>
                  <a:lnTo>
                    <a:pt x="10" y="305"/>
                  </a:lnTo>
                  <a:lnTo>
                    <a:pt x="2" y="259"/>
                  </a:lnTo>
                  <a:lnTo>
                    <a:pt x="0" y="235"/>
                  </a:lnTo>
                  <a:lnTo>
                    <a:pt x="2" y="210"/>
                  </a:lnTo>
                  <a:lnTo>
                    <a:pt x="10" y="165"/>
                  </a:lnTo>
                  <a:lnTo>
                    <a:pt x="25" y="123"/>
                  </a:lnTo>
                  <a:lnTo>
                    <a:pt x="48" y="85"/>
                  </a:lnTo>
                  <a:lnTo>
                    <a:pt x="76" y="53"/>
                  </a:lnTo>
                  <a:lnTo>
                    <a:pt x="108" y="28"/>
                  </a:lnTo>
                  <a:lnTo>
                    <a:pt x="146" y="10"/>
                  </a:lnTo>
                  <a:lnTo>
                    <a:pt x="185" y="0"/>
                  </a:lnTo>
                  <a:lnTo>
                    <a:pt x="207" y="0"/>
                  </a:lnTo>
                  <a:lnTo>
                    <a:pt x="227" y="0"/>
                  </a:lnTo>
                  <a:lnTo>
                    <a:pt x="268" y="10"/>
                  </a:lnTo>
                  <a:lnTo>
                    <a:pt x="305" y="28"/>
                  </a:lnTo>
                  <a:lnTo>
                    <a:pt x="337" y="53"/>
                  </a:lnTo>
                  <a:lnTo>
                    <a:pt x="365" y="85"/>
                  </a:lnTo>
                  <a:lnTo>
                    <a:pt x="387" y="123"/>
                  </a:lnTo>
                  <a:lnTo>
                    <a:pt x="402" y="165"/>
                  </a:lnTo>
                  <a:lnTo>
                    <a:pt x="411" y="210"/>
                  </a:lnTo>
                  <a:lnTo>
                    <a:pt x="412" y="235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2" name="Freeform 65"/>
            <p:cNvSpPr>
              <a:spLocks/>
            </p:cNvSpPr>
            <p:nvPr/>
          </p:nvSpPr>
          <p:spPr bwMode="auto">
            <a:xfrm>
              <a:off x="5731" y="3226"/>
              <a:ext cx="102" cy="117"/>
            </a:xfrm>
            <a:custGeom>
              <a:avLst/>
              <a:gdLst>
                <a:gd name="T0" fmla="*/ 410 w 410"/>
                <a:gd name="T1" fmla="*/ 235 h 470"/>
                <a:gd name="T2" fmla="*/ 409 w 410"/>
                <a:gd name="T3" fmla="*/ 259 h 470"/>
                <a:gd name="T4" fmla="*/ 402 w 410"/>
                <a:gd name="T5" fmla="*/ 305 h 470"/>
                <a:gd name="T6" fmla="*/ 386 w 410"/>
                <a:gd name="T7" fmla="*/ 347 h 470"/>
                <a:gd name="T8" fmla="*/ 364 w 410"/>
                <a:gd name="T9" fmla="*/ 385 h 470"/>
                <a:gd name="T10" fmla="*/ 336 w 410"/>
                <a:gd name="T11" fmla="*/ 416 h 470"/>
                <a:gd name="T12" fmla="*/ 303 w 410"/>
                <a:gd name="T13" fmla="*/ 442 h 470"/>
                <a:gd name="T14" fmla="*/ 266 w 410"/>
                <a:gd name="T15" fmla="*/ 460 h 470"/>
                <a:gd name="T16" fmla="*/ 226 w 410"/>
                <a:gd name="T17" fmla="*/ 469 h 470"/>
                <a:gd name="T18" fmla="*/ 205 w 410"/>
                <a:gd name="T19" fmla="*/ 470 h 470"/>
                <a:gd name="T20" fmla="*/ 184 w 410"/>
                <a:gd name="T21" fmla="*/ 469 h 470"/>
                <a:gd name="T22" fmla="*/ 144 w 410"/>
                <a:gd name="T23" fmla="*/ 460 h 470"/>
                <a:gd name="T24" fmla="*/ 106 w 410"/>
                <a:gd name="T25" fmla="*/ 442 h 470"/>
                <a:gd name="T26" fmla="*/ 74 w 410"/>
                <a:gd name="T27" fmla="*/ 416 h 470"/>
                <a:gd name="T28" fmla="*/ 46 w 410"/>
                <a:gd name="T29" fmla="*/ 385 h 470"/>
                <a:gd name="T30" fmla="*/ 24 w 410"/>
                <a:gd name="T31" fmla="*/ 347 h 470"/>
                <a:gd name="T32" fmla="*/ 9 w 410"/>
                <a:gd name="T33" fmla="*/ 305 h 470"/>
                <a:gd name="T34" fmla="*/ 0 w 410"/>
                <a:gd name="T35" fmla="*/ 259 h 470"/>
                <a:gd name="T36" fmla="*/ 0 w 410"/>
                <a:gd name="T37" fmla="*/ 235 h 470"/>
                <a:gd name="T38" fmla="*/ 0 w 410"/>
                <a:gd name="T39" fmla="*/ 210 h 470"/>
                <a:gd name="T40" fmla="*/ 9 w 410"/>
                <a:gd name="T41" fmla="*/ 165 h 470"/>
                <a:gd name="T42" fmla="*/ 24 w 410"/>
                <a:gd name="T43" fmla="*/ 123 h 470"/>
                <a:gd name="T44" fmla="*/ 46 w 410"/>
                <a:gd name="T45" fmla="*/ 85 h 470"/>
                <a:gd name="T46" fmla="*/ 74 w 410"/>
                <a:gd name="T47" fmla="*/ 53 h 470"/>
                <a:gd name="T48" fmla="*/ 106 w 410"/>
                <a:gd name="T49" fmla="*/ 28 h 470"/>
                <a:gd name="T50" fmla="*/ 144 w 410"/>
                <a:gd name="T51" fmla="*/ 10 h 470"/>
                <a:gd name="T52" fmla="*/ 184 w 410"/>
                <a:gd name="T53" fmla="*/ 0 h 470"/>
                <a:gd name="T54" fmla="*/ 205 w 410"/>
                <a:gd name="T55" fmla="*/ 0 h 470"/>
                <a:gd name="T56" fmla="*/ 226 w 410"/>
                <a:gd name="T57" fmla="*/ 0 h 470"/>
                <a:gd name="T58" fmla="*/ 266 w 410"/>
                <a:gd name="T59" fmla="*/ 10 h 470"/>
                <a:gd name="T60" fmla="*/ 303 w 410"/>
                <a:gd name="T61" fmla="*/ 28 h 470"/>
                <a:gd name="T62" fmla="*/ 336 w 410"/>
                <a:gd name="T63" fmla="*/ 53 h 470"/>
                <a:gd name="T64" fmla="*/ 364 w 410"/>
                <a:gd name="T65" fmla="*/ 85 h 470"/>
                <a:gd name="T66" fmla="*/ 386 w 410"/>
                <a:gd name="T67" fmla="*/ 123 h 470"/>
                <a:gd name="T68" fmla="*/ 402 w 410"/>
                <a:gd name="T69" fmla="*/ 165 h 470"/>
                <a:gd name="T70" fmla="*/ 409 w 410"/>
                <a:gd name="T71" fmla="*/ 210 h 470"/>
                <a:gd name="T72" fmla="*/ 410 w 410"/>
                <a:gd name="T73" fmla="*/ 235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10" h="470">
                  <a:moveTo>
                    <a:pt x="410" y="235"/>
                  </a:moveTo>
                  <a:lnTo>
                    <a:pt x="409" y="259"/>
                  </a:lnTo>
                  <a:lnTo>
                    <a:pt x="402" y="305"/>
                  </a:lnTo>
                  <a:lnTo>
                    <a:pt x="386" y="347"/>
                  </a:lnTo>
                  <a:lnTo>
                    <a:pt x="364" y="385"/>
                  </a:lnTo>
                  <a:lnTo>
                    <a:pt x="336" y="416"/>
                  </a:lnTo>
                  <a:lnTo>
                    <a:pt x="303" y="442"/>
                  </a:lnTo>
                  <a:lnTo>
                    <a:pt x="266" y="460"/>
                  </a:lnTo>
                  <a:lnTo>
                    <a:pt x="226" y="469"/>
                  </a:lnTo>
                  <a:lnTo>
                    <a:pt x="205" y="470"/>
                  </a:lnTo>
                  <a:lnTo>
                    <a:pt x="184" y="469"/>
                  </a:lnTo>
                  <a:lnTo>
                    <a:pt x="144" y="460"/>
                  </a:lnTo>
                  <a:lnTo>
                    <a:pt x="106" y="442"/>
                  </a:lnTo>
                  <a:lnTo>
                    <a:pt x="74" y="416"/>
                  </a:lnTo>
                  <a:lnTo>
                    <a:pt x="46" y="385"/>
                  </a:lnTo>
                  <a:lnTo>
                    <a:pt x="24" y="347"/>
                  </a:lnTo>
                  <a:lnTo>
                    <a:pt x="9" y="305"/>
                  </a:lnTo>
                  <a:lnTo>
                    <a:pt x="0" y="259"/>
                  </a:lnTo>
                  <a:lnTo>
                    <a:pt x="0" y="235"/>
                  </a:lnTo>
                  <a:lnTo>
                    <a:pt x="0" y="210"/>
                  </a:lnTo>
                  <a:lnTo>
                    <a:pt x="9" y="165"/>
                  </a:lnTo>
                  <a:lnTo>
                    <a:pt x="24" y="123"/>
                  </a:lnTo>
                  <a:lnTo>
                    <a:pt x="46" y="85"/>
                  </a:lnTo>
                  <a:lnTo>
                    <a:pt x="74" y="53"/>
                  </a:lnTo>
                  <a:lnTo>
                    <a:pt x="106" y="28"/>
                  </a:lnTo>
                  <a:lnTo>
                    <a:pt x="144" y="10"/>
                  </a:lnTo>
                  <a:lnTo>
                    <a:pt x="184" y="0"/>
                  </a:lnTo>
                  <a:lnTo>
                    <a:pt x="205" y="0"/>
                  </a:lnTo>
                  <a:lnTo>
                    <a:pt x="226" y="0"/>
                  </a:lnTo>
                  <a:lnTo>
                    <a:pt x="266" y="10"/>
                  </a:lnTo>
                  <a:lnTo>
                    <a:pt x="303" y="28"/>
                  </a:lnTo>
                  <a:lnTo>
                    <a:pt x="336" y="53"/>
                  </a:lnTo>
                  <a:lnTo>
                    <a:pt x="364" y="85"/>
                  </a:lnTo>
                  <a:lnTo>
                    <a:pt x="386" y="123"/>
                  </a:lnTo>
                  <a:lnTo>
                    <a:pt x="402" y="165"/>
                  </a:lnTo>
                  <a:lnTo>
                    <a:pt x="409" y="210"/>
                  </a:lnTo>
                  <a:lnTo>
                    <a:pt x="410" y="235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3" name="Freeform 66"/>
            <p:cNvSpPr>
              <a:spLocks/>
            </p:cNvSpPr>
            <p:nvPr/>
          </p:nvSpPr>
          <p:spPr bwMode="auto">
            <a:xfrm>
              <a:off x="5373" y="3023"/>
              <a:ext cx="409" cy="464"/>
            </a:xfrm>
            <a:custGeom>
              <a:avLst/>
              <a:gdLst>
                <a:gd name="T0" fmla="*/ 1634 w 1634"/>
                <a:gd name="T1" fmla="*/ 566 h 1855"/>
                <a:gd name="T2" fmla="*/ 1616 w 1634"/>
                <a:gd name="T3" fmla="*/ 443 h 1855"/>
                <a:gd name="T4" fmla="*/ 1573 w 1634"/>
                <a:gd name="T5" fmla="*/ 332 h 1855"/>
                <a:gd name="T6" fmla="*/ 1505 w 1634"/>
                <a:gd name="T7" fmla="*/ 233 h 1855"/>
                <a:gd name="T8" fmla="*/ 1412 w 1634"/>
                <a:gd name="T9" fmla="*/ 150 h 1855"/>
                <a:gd name="T10" fmla="*/ 1291 w 1634"/>
                <a:gd name="T11" fmla="*/ 83 h 1855"/>
                <a:gd name="T12" fmla="*/ 1144 w 1634"/>
                <a:gd name="T13" fmla="*/ 34 h 1855"/>
                <a:gd name="T14" fmla="*/ 968 w 1634"/>
                <a:gd name="T15" fmla="*/ 5 h 1855"/>
                <a:gd name="T16" fmla="*/ 817 w 1634"/>
                <a:gd name="T17" fmla="*/ 0 h 1855"/>
                <a:gd name="T18" fmla="*/ 666 w 1634"/>
                <a:gd name="T19" fmla="*/ 5 h 1855"/>
                <a:gd name="T20" fmla="*/ 491 w 1634"/>
                <a:gd name="T21" fmla="*/ 34 h 1855"/>
                <a:gd name="T22" fmla="*/ 343 w 1634"/>
                <a:gd name="T23" fmla="*/ 83 h 1855"/>
                <a:gd name="T24" fmla="*/ 222 w 1634"/>
                <a:gd name="T25" fmla="*/ 150 h 1855"/>
                <a:gd name="T26" fmla="*/ 129 w 1634"/>
                <a:gd name="T27" fmla="*/ 233 h 1855"/>
                <a:gd name="T28" fmla="*/ 61 w 1634"/>
                <a:gd name="T29" fmla="*/ 332 h 1855"/>
                <a:gd name="T30" fmla="*/ 19 w 1634"/>
                <a:gd name="T31" fmla="*/ 443 h 1855"/>
                <a:gd name="T32" fmla="*/ 1 w 1634"/>
                <a:gd name="T33" fmla="*/ 566 h 1855"/>
                <a:gd name="T34" fmla="*/ 0 w 1634"/>
                <a:gd name="T35" fmla="*/ 667 h 1855"/>
                <a:gd name="T36" fmla="*/ 8 w 1634"/>
                <a:gd name="T37" fmla="*/ 991 h 1855"/>
                <a:gd name="T38" fmla="*/ 37 w 1634"/>
                <a:gd name="T39" fmla="*/ 1201 h 1855"/>
                <a:gd name="T40" fmla="*/ 99 w 1634"/>
                <a:gd name="T41" fmla="*/ 1406 h 1855"/>
                <a:gd name="T42" fmla="*/ 204 w 1634"/>
                <a:gd name="T43" fmla="*/ 1593 h 1855"/>
                <a:gd name="T44" fmla="*/ 343 w 1634"/>
                <a:gd name="T45" fmla="*/ 1724 h 1855"/>
                <a:gd name="T46" fmla="*/ 444 w 1634"/>
                <a:gd name="T47" fmla="*/ 1782 h 1855"/>
                <a:gd name="T48" fmla="*/ 562 w 1634"/>
                <a:gd name="T49" fmla="*/ 1825 h 1855"/>
                <a:gd name="T50" fmla="*/ 699 w 1634"/>
                <a:gd name="T51" fmla="*/ 1850 h 1855"/>
                <a:gd name="T52" fmla="*/ 817 w 1634"/>
                <a:gd name="T53" fmla="*/ 1855 h 1855"/>
                <a:gd name="T54" fmla="*/ 935 w 1634"/>
                <a:gd name="T55" fmla="*/ 1850 h 1855"/>
                <a:gd name="T56" fmla="*/ 1072 w 1634"/>
                <a:gd name="T57" fmla="*/ 1825 h 1855"/>
                <a:gd name="T58" fmla="*/ 1191 w 1634"/>
                <a:gd name="T59" fmla="*/ 1782 h 1855"/>
                <a:gd name="T60" fmla="*/ 1292 w 1634"/>
                <a:gd name="T61" fmla="*/ 1724 h 1855"/>
                <a:gd name="T62" fmla="*/ 1430 w 1634"/>
                <a:gd name="T63" fmla="*/ 1593 h 1855"/>
                <a:gd name="T64" fmla="*/ 1535 w 1634"/>
                <a:gd name="T65" fmla="*/ 1406 h 1855"/>
                <a:gd name="T66" fmla="*/ 1597 w 1634"/>
                <a:gd name="T67" fmla="*/ 1201 h 1855"/>
                <a:gd name="T68" fmla="*/ 1627 w 1634"/>
                <a:gd name="T69" fmla="*/ 991 h 1855"/>
                <a:gd name="T70" fmla="*/ 1634 w 1634"/>
                <a:gd name="T71" fmla="*/ 667 h 1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34" h="1855">
                  <a:moveTo>
                    <a:pt x="1634" y="598"/>
                  </a:moveTo>
                  <a:lnTo>
                    <a:pt x="1634" y="566"/>
                  </a:lnTo>
                  <a:lnTo>
                    <a:pt x="1628" y="504"/>
                  </a:lnTo>
                  <a:lnTo>
                    <a:pt x="1616" y="443"/>
                  </a:lnTo>
                  <a:lnTo>
                    <a:pt x="1598" y="386"/>
                  </a:lnTo>
                  <a:lnTo>
                    <a:pt x="1573" y="332"/>
                  </a:lnTo>
                  <a:lnTo>
                    <a:pt x="1543" y="281"/>
                  </a:lnTo>
                  <a:lnTo>
                    <a:pt x="1505" y="233"/>
                  </a:lnTo>
                  <a:lnTo>
                    <a:pt x="1462" y="189"/>
                  </a:lnTo>
                  <a:lnTo>
                    <a:pt x="1412" y="150"/>
                  </a:lnTo>
                  <a:lnTo>
                    <a:pt x="1355" y="114"/>
                  </a:lnTo>
                  <a:lnTo>
                    <a:pt x="1291" y="83"/>
                  </a:lnTo>
                  <a:lnTo>
                    <a:pt x="1220" y="56"/>
                  </a:lnTo>
                  <a:lnTo>
                    <a:pt x="1144" y="34"/>
                  </a:lnTo>
                  <a:lnTo>
                    <a:pt x="1059" y="17"/>
                  </a:lnTo>
                  <a:lnTo>
                    <a:pt x="968" y="5"/>
                  </a:lnTo>
                  <a:lnTo>
                    <a:pt x="869" y="0"/>
                  </a:lnTo>
                  <a:lnTo>
                    <a:pt x="817" y="0"/>
                  </a:lnTo>
                  <a:lnTo>
                    <a:pt x="765" y="0"/>
                  </a:lnTo>
                  <a:lnTo>
                    <a:pt x="666" y="5"/>
                  </a:lnTo>
                  <a:lnTo>
                    <a:pt x="575" y="17"/>
                  </a:lnTo>
                  <a:lnTo>
                    <a:pt x="491" y="34"/>
                  </a:lnTo>
                  <a:lnTo>
                    <a:pt x="413" y="56"/>
                  </a:lnTo>
                  <a:lnTo>
                    <a:pt x="343" y="83"/>
                  </a:lnTo>
                  <a:lnTo>
                    <a:pt x="279" y="114"/>
                  </a:lnTo>
                  <a:lnTo>
                    <a:pt x="222" y="150"/>
                  </a:lnTo>
                  <a:lnTo>
                    <a:pt x="173" y="189"/>
                  </a:lnTo>
                  <a:lnTo>
                    <a:pt x="129" y="233"/>
                  </a:lnTo>
                  <a:lnTo>
                    <a:pt x="92" y="281"/>
                  </a:lnTo>
                  <a:lnTo>
                    <a:pt x="61" y="332"/>
                  </a:lnTo>
                  <a:lnTo>
                    <a:pt x="36" y="386"/>
                  </a:lnTo>
                  <a:lnTo>
                    <a:pt x="19" y="443"/>
                  </a:lnTo>
                  <a:lnTo>
                    <a:pt x="6" y="504"/>
                  </a:lnTo>
                  <a:lnTo>
                    <a:pt x="1" y="566"/>
                  </a:lnTo>
                  <a:lnTo>
                    <a:pt x="0" y="598"/>
                  </a:lnTo>
                  <a:lnTo>
                    <a:pt x="0" y="667"/>
                  </a:lnTo>
                  <a:lnTo>
                    <a:pt x="0" y="841"/>
                  </a:lnTo>
                  <a:lnTo>
                    <a:pt x="8" y="991"/>
                  </a:lnTo>
                  <a:lnTo>
                    <a:pt x="19" y="1095"/>
                  </a:lnTo>
                  <a:lnTo>
                    <a:pt x="37" y="1201"/>
                  </a:lnTo>
                  <a:lnTo>
                    <a:pt x="63" y="1305"/>
                  </a:lnTo>
                  <a:lnTo>
                    <a:pt x="99" y="1406"/>
                  </a:lnTo>
                  <a:lnTo>
                    <a:pt x="145" y="1503"/>
                  </a:lnTo>
                  <a:lnTo>
                    <a:pt x="204" y="1593"/>
                  </a:lnTo>
                  <a:lnTo>
                    <a:pt x="277" y="1672"/>
                  </a:lnTo>
                  <a:lnTo>
                    <a:pt x="343" y="1724"/>
                  </a:lnTo>
                  <a:lnTo>
                    <a:pt x="391" y="1755"/>
                  </a:lnTo>
                  <a:lnTo>
                    <a:pt x="444" y="1782"/>
                  </a:lnTo>
                  <a:lnTo>
                    <a:pt x="500" y="1806"/>
                  </a:lnTo>
                  <a:lnTo>
                    <a:pt x="562" y="1825"/>
                  </a:lnTo>
                  <a:lnTo>
                    <a:pt x="628" y="1839"/>
                  </a:lnTo>
                  <a:lnTo>
                    <a:pt x="699" y="1850"/>
                  </a:lnTo>
                  <a:lnTo>
                    <a:pt x="777" y="1855"/>
                  </a:lnTo>
                  <a:lnTo>
                    <a:pt x="817" y="1855"/>
                  </a:lnTo>
                  <a:lnTo>
                    <a:pt x="857" y="1855"/>
                  </a:lnTo>
                  <a:lnTo>
                    <a:pt x="935" y="1850"/>
                  </a:lnTo>
                  <a:lnTo>
                    <a:pt x="1006" y="1839"/>
                  </a:lnTo>
                  <a:lnTo>
                    <a:pt x="1072" y="1825"/>
                  </a:lnTo>
                  <a:lnTo>
                    <a:pt x="1134" y="1806"/>
                  </a:lnTo>
                  <a:lnTo>
                    <a:pt x="1191" y="1782"/>
                  </a:lnTo>
                  <a:lnTo>
                    <a:pt x="1244" y="1755"/>
                  </a:lnTo>
                  <a:lnTo>
                    <a:pt x="1292" y="1724"/>
                  </a:lnTo>
                  <a:lnTo>
                    <a:pt x="1357" y="1672"/>
                  </a:lnTo>
                  <a:lnTo>
                    <a:pt x="1430" y="1593"/>
                  </a:lnTo>
                  <a:lnTo>
                    <a:pt x="1489" y="1503"/>
                  </a:lnTo>
                  <a:lnTo>
                    <a:pt x="1535" y="1406"/>
                  </a:lnTo>
                  <a:lnTo>
                    <a:pt x="1571" y="1305"/>
                  </a:lnTo>
                  <a:lnTo>
                    <a:pt x="1597" y="1201"/>
                  </a:lnTo>
                  <a:lnTo>
                    <a:pt x="1615" y="1095"/>
                  </a:lnTo>
                  <a:lnTo>
                    <a:pt x="1627" y="991"/>
                  </a:lnTo>
                  <a:lnTo>
                    <a:pt x="1634" y="841"/>
                  </a:lnTo>
                  <a:lnTo>
                    <a:pt x="1634" y="667"/>
                  </a:lnTo>
                  <a:lnTo>
                    <a:pt x="1634" y="598"/>
                  </a:lnTo>
                  <a:close/>
                </a:path>
              </a:pathLst>
            </a:custGeom>
            <a:solidFill>
              <a:srgbClr val="FDC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4" name="Freeform 67"/>
            <p:cNvSpPr>
              <a:spLocks/>
            </p:cNvSpPr>
            <p:nvPr/>
          </p:nvSpPr>
          <p:spPr bwMode="auto">
            <a:xfrm>
              <a:off x="5456" y="3246"/>
              <a:ext cx="44" cy="49"/>
            </a:xfrm>
            <a:custGeom>
              <a:avLst/>
              <a:gdLst>
                <a:gd name="T0" fmla="*/ 177 w 177"/>
                <a:gd name="T1" fmla="*/ 98 h 195"/>
                <a:gd name="T2" fmla="*/ 175 w 177"/>
                <a:gd name="T3" fmla="*/ 117 h 195"/>
                <a:gd name="T4" fmla="*/ 162 w 177"/>
                <a:gd name="T5" fmla="*/ 152 h 195"/>
                <a:gd name="T6" fmla="*/ 138 w 177"/>
                <a:gd name="T7" fmla="*/ 179 h 195"/>
                <a:gd name="T8" fmla="*/ 106 w 177"/>
                <a:gd name="T9" fmla="*/ 193 h 195"/>
                <a:gd name="T10" fmla="*/ 88 w 177"/>
                <a:gd name="T11" fmla="*/ 195 h 195"/>
                <a:gd name="T12" fmla="*/ 71 w 177"/>
                <a:gd name="T13" fmla="*/ 193 h 195"/>
                <a:gd name="T14" fmla="*/ 38 w 177"/>
                <a:gd name="T15" fmla="*/ 179 h 195"/>
                <a:gd name="T16" fmla="*/ 15 w 177"/>
                <a:gd name="T17" fmla="*/ 152 h 195"/>
                <a:gd name="T18" fmla="*/ 1 w 177"/>
                <a:gd name="T19" fmla="*/ 117 h 195"/>
                <a:gd name="T20" fmla="*/ 0 w 177"/>
                <a:gd name="T21" fmla="*/ 98 h 195"/>
                <a:gd name="T22" fmla="*/ 1 w 177"/>
                <a:gd name="T23" fmla="*/ 78 h 195"/>
                <a:gd name="T24" fmla="*/ 15 w 177"/>
                <a:gd name="T25" fmla="*/ 43 h 195"/>
                <a:gd name="T26" fmla="*/ 38 w 177"/>
                <a:gd name="T27" fmla="*/ 16 h 195"/>
                <a:gd name="T28" fmla="*/ 71 w 177"/>
                <a:gd name="T29" fmla="*/ 2 h 195"/>
                <a:gd name="T30" fmla="*/ 88 w 177"/>
                <a:gd name="T31" fmla="*/ 0 h 195"/>
                <a:gd name="T32" fmla="*/ 106 w 177"/>
                <a:gd name="T33" fmla="*/ 2 h 195"/>
                <a:gd name="T34" fmla="*/ 138 w 177"/>
                <a:gd name="T35" fmla="*/ 16 h 195"/>
                <a:gd name="T36" fmla="*/ 162 w 177"/>
                <a:gd name="T37" fmla="*/ 43 h 195"/>
                <a:gd name="T38" fmla="*/ 175 w 177"/>
                <a:gd name="T39" fmla="*/ 78 h 195"/>
                <a:gd name="T40" fmla="*/ 177 w 177"/>
                <a:gd name="T41" fmla="*/ 98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7" h="195">
                  <a:moveTo>
                    <a:pt x="177" y="98"/>
                  </a:moveTo>
                  <a:lnTo>
                    <a:pt x="175" y="117"/>
                  </a:lnTo>
                  <a:lnTo>
                    <a:pt x="162" y="152"/>
                  </a:lnTo>
                  <a:lnTo>
                    <a:pt x="138" y="179"/>
                  </a:lnTo>
                  <a:lnTo>
                    <a:pt x="106" y="193"/>
                  </a:lnTo>
                  <a:lnTo>
                    <a:pt x="88" y="195"/>
                  </a:lnTo>
                  <a:lnTo>
                    <a:pt x="71" y="193"/>
                  </a:lnTo>
                  <a:lnTo>
                    <a:pt x="38" y="179"/>
                  </a:lnTo>
                  <a:lnTo>
                    <a:pt x="15" y="152"/>
                  </a:lnTo>
                  <a:lnTo>
                    <a:pt x="1" y="117"/>
                  </a:lnTo>
                  <a:lnTo>
                    <a:pt x="0" y="98"/>
                  </a:lnTo>
                  <a:lnTo>
                    <a:pt x="1" y="78"/>
                  </a:lnTo>
                  <a:lnTo>
                    <a:pt x="15" y="43"/>
                  </a:lnTo>
                  <a:lnTo>
                    <a:pt x="38" y="16"/>
                  </a:lnTo>
                  <a:lnTo>
                    <a:pt x="71" y="2"/>
                  </a:lnTo>
                  <a:lnTo>
                    <a:pt x="88" y="0"/>
                  </a:lnTo>
                  <a:lnTo>
                    <a:pt x="106" y="2"/>
                  </a:lnTo>
                  <a:lnTo>
                    <a:pt x="138" y="16"/>
                  </a:lnTo>
                  <a:lnTo>
                    <a:pt x="162" y="43"/>
                  </a:lnTo>
                  <a:lnTo>
                    <a:pt x="175" y="78"/>
                  </a:lnTo>
                  <a:lnTo>
                    <a:pt x="177" y="98"/>
                  </a:lnTo>
                  <a:close/>
                </a:path>
              </a:pathLst>
            </a:custGeom>
            <a:solidFill>
              <a:srgbClr val="3B25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5" name="Freeform 68"/>
            <p:cNvSpPr>
              <a:spLocks/>
            </p:cNvSpPr>
            <p:nvPr/>
          </p:nvSpPr>
          <p:spPr bwMode="auto">
            <a:xfrm>
              <a:off x="5462" y="3253"/>
              <a:ext cx="13" cy="13"/>
            </a:xfrm>
            <a:custGeom>
              <a:avLst/>
              <a:gdLst>
                <a:gd name="T0" fmla="*/ 53 w 53"/>
                <a:gd name="T1" fmla="*/ 27 h 53"/>
                <a:gd name="T2" fmla="*/ 52 w 53"/>
                <a:gd name="T3" fmla="*/ 38 h 53"/>
                <a:gd name="T4" fmla="*/ 37 w 53"/>
                <a:gd name="T5" fmla="*/ 52 h 53"/>
                <a:gd name="T6" fmla="*/ 26 w 53"/>
                <a:gd name="T7" fmla="*/ 53 h 53"/>
                <a:gd name="T8" fmla="*/ 16 w 53"/>
                <a:gd name="T9" fmla="*/ 52 h 53"/>
                <a:gd name="T10" fmla="*/ 1 w 53"/>
                <a:gd name="T11" fmla="*/ 38 h 53"/>
                <a:gd name="T12" fmla="*/ 0 w 53"/>
                <a:gd name="T13" fmla="*/ 27 h 53"/>
                <a:gd name="T14" fmla="*/ 1 w 53"/>
                <a:gd name="T15" fmla="*/ 16 h 53"/>
                <a:gd name="T16" fmla="*/ 16 w 53"/>
                <a:gd name="T17" fmla="*/ 2 h 53"/>
                <a:gd name="T18" fmla="*/ 26 w 53"/>
                <a:gd name="T19" fmla="*/ 0 h 53"/>
                <a:gd name="T20" fmla="*/ 37 w 53"/>
                <a:gd name="T21" fmla="*/ 2 h 53"/>
                <a:gd name="T22" fmla="*/ 52 w 53"/>
                <a:gd name="T23" fmla="*/ 16 h 53"/>
                <a:gd name="T24" fmla="*/ 53 w 53"/>
                <a:gd name="T2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53">
                  <a:moveTo>
                    <a:pt x="53" y="27"/>
                  </a:moveTo>
                  <a:lnTo>
                    <a:pt x="52" y="38"/>
                  </a:lnTo>
                  <a:lnTo>
                    <a:pt x="37" y="52"/>
                  </a:lnTo>
                  <a:lnTo>
                    <a:pt x="26" y="53"/>
                  </a:lnTo>
                  <a:lnTo>
                    <a:pt x="16" y="52"/>
                  </a:lnTo>
                  <a:lnTo>
                    <a:pt x="1" y="38"/>
                  </a:lnTo>
                  <a:lnTo>
                    <a:pt x="0" y="27"/>
                  </a:lnTo>
                  <a:lnTo>
                    <a:pt x="1" y="16"/>
                  </a:lnTo>
                  <a:lnTo>
                    <a:pt x="16" y="2"/>
                  </a:lnTo>
                  <a:lnTo>
                    <a:pt x="26" y="0"/>
                  </a:lnTo>
                  <a:lnTo>
                    <a:pt x="37" y="2"/>
                  </a:lnTo>
                  <a:lnTo>
                    <a:pt x="52" y="16"/>
                  </a:lnTo>
                  <a:lnTo>
                    <a:pt x="53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6" name="Freeform 69"/>
            <p:cNvSpPr>
              <a:spLocks/>
            </p:cNvSpPr>
            <p:nvPr/>
          </p:nvSpPr>
          <p:spPr bwMode="auto">
            <a:xfrm>
              <a:off x="5441" y="3196"/>
              <a:ext cx="72" cy="24"/>
            </a:xfrm>
            <a:custGeom>
              <a:avLst/>
              <a:gdLst>
                <a:gd name="T0" fmla="*/ 9 w 290"/>
                <a:gd name="T1" fmla="*/ 88 h 97"/>
                <a:gd name="T2" fmla="*/ 17 w 290"/>
                <a:gd name="T3" fmla="*/ 90 h 97"/>
                <a:gd name="T4" fmla="*/ 35 w 290"/>
                <a:gd name="T5" fmla="*/ 90 h 97"/>
                <a:gd name="T6" fmla="*/ 69 w 290"/>
                <a:gd name="T7" fmla="*/ 82 h 97"/>
                <a:gd name="T8" fmla="*/ 130 w 290"/>
                <a:gd name="T9" fmla="*/ 70 h 97"/>
                <a:gd name="T10" fmla="*/ 193 w 290"/>
                <a:gd name="T11" fmla="*/ 73 h 97"/>
                <a:gd name="T12" fmla="*/ 243 w 290"/>
                <a:gd name="T13" fmla="*/ 85 h 97"/>
                <a:gd name="T14" fmla="*/ 271 w 290"/>
                <a:gd name="T15" fmla="*/ 96 h 97"/>
                <a:gd name="T16" fmla="*/ 277 w 290"/>
                <a:gd name="T17" fmla="*/ 97 h 97"/>
                <a:gd name="T18" fmla="*/ 285 w 290"/>
                <a:gd name="T19" fmla="*/ 90 h 97"/>
                <a:gd name="T20" fmla="*/ 290 w 290"/>
                <a:gd name="T21" fmla="*/ 79 h 97"/>
                <a:gd name="T22" fmla="*/ 287 w 290"/>
                <a:gd name="T23" fmla="*/ 61 h 97"/>
                <a:gd name="T24" fmla="*/ 278 w 290"/>
                <a:gd name="T25" fmla="*/ 42 h 97"/>
                <a:gd name="T26" fmla="*/ 258 w 290"/>
                <a:gd name="T27" fmla="*/ 24 h 97"/>
                <a:gd name="T28" fmla="*/ 226 w 290"/>
                <a:gd name="T29" fmla="*/ 10 h 97"/>
                <a:gd name="T30" fmla="*/ 181 w 290"/>
                <a:gd name="T31" fmla="*/ 0 h 97"/>
                <a:gd name="T32" fmla="*/ 151 w 290"/>
                <a:gd name="T33" fmla="*/ 0 h 97"/>
                <a:gd name="T34" fmla="*/ 125 w 290"/>
                <a:gd name="T35" fmla="*/ 0 h 97"/>
                <a:gd name="T36" fmla="*/ 82 w 290"/>
                <a:gd name="T37" fmla="*/ 6 h 97"/>
                <a:gd name="T38" fmla="*/ 50 w 290"/>
                <a:gd name="T39" fmla="*/ 18 h 97"/>
                <a:gd name="T40" fmla="*/ 25 w 290"/>
                <a:gd name="T41" fmla="*/ 32 h 97"/>
                <a:gd name="T42" fmla="*/ 10 w 290"/>
                <a:gd name="T43" fmla="*/ 48 h 97"/>
                <a:gd name="T44" fmla="*/ 2 w 290"/>
                <a:gd name="T45" fmla="*/ 63 h 97"/>
                <a:gd name="T46" fmla="*/ 0 w 290"/>
                <a:gd name="T47" fmla="*/ 76 h 97"/>
                <a:gd name="T48" fmla="*/ 5 w 290"/>
                <a:gd name="T49" fmla="*/ 86 h 97"/>
                <a:gd name="T50" fmla="*/ 9 w 290"/>
                <a:gd name="T51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0" h="97">
                  <a:moveTo>
                    <a:pt x="9" y="88"/>
                  </a:moveTo>
                  <a:lnTo>
                    <a:pt x="17" y="90"/>
                  </a:lnTo>
                  <a:lnTo>
                    <a:pt x="35" y="90"/>
                  </a:lnTo>
                  <a:lnTo>
                    <a:pt x="69" y="82"/>
                  </a:lnTo>
                  <a:lnTo>
                    <a:pt x="130" y="70"/>
                  </a:lnTo>
                  <a:lnTo>
                    <a:pt x="193" y="73"/>
                  </a:lnTo>
                  <a:lnTo>
                    <a:pt x="243" y="85"/>
                  </a:lnTo>
                  <a:lnTo>
                    <a:pt x="271" y="96"/>
                  </a:lnTo>
                  <a:lnTo>
                    <a:pt x="277" y="97"/>
                  </a:lnTo>
                  <a:lnTo>
                    <a:pt x="285" y="90"/>
                  </a:lnTo>
                  <a:lnTo>
                    <a:pt x="290" y="79"/>
                  </a:lnTo>
                  <a:lnTo>
                    <a:pt x="287" y="61"/>
                  </a:lnTo>
                  <a:lnTo>
                    <a:pt x="278" y="42"/>
                  </a:lnTo>
                  <a:lnTo>
                    <a:pt x="258" y="24"/>
                  </a:lnTo>
                  <a:lnTo>
                    <a:pt x="226" y="10"/>
                  </a:lnTo>
                  <a:lnTo>
                    <a:pt x="181" y="0"/>
                  </a:lnTo>
                  <a:lnTo>
                    <a:pt x="151" y="0"/>
                  </a:lnTo>
                  <a:lnTo>
                    <a:pt x="125" y="0"/>
                  </a:lnTo>
                  <a:lnTo>
                    <a:pt x="82" y="6"/>
                  </a:lnTo>
                  <a:lnTo>
                    <a:pt x="50" y="18"/>
                  </a:lnTo>
                  <a:lnTo>
                    <a:pt x="25" y="32"/>
                  </a:lnTo>
                  <a:lnTo>
                    <a:pt x="10" y="48"/>
                  </a:lnTo>
                  <a:lnTo>
                    <a:pt x="2" y="63"/>
                  </a:lnTo>
                  <a:lnTo>
                    <a:pt x="0" y="76"/>
                  </a:lnTo>
                  <a:lnTo>
                    <a:pt x="5" y="86"/>
                  </a:lnTo>
                  <a:lnTo>
                    <a:pt x="9" y="88"/>
                  </a:lnTo>
                  <a:close/>
                </a:path>
              </a:pathLst>
            </a:custGeom>
            <a:solidFill>
              <a:srgbClr val="68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7" name="Freeform 70"/>
            <p:cNvSpPr>
              <a:spLocks/>
            </p:cNvSpPr>
            <p:nvPr/>
          </p:nvSpPr>
          <p:spPr bwMode="auto">
            <a:xfrm>
              <a:off x="5658" y="3246"/>
              <a:ext cx="44" cy="49"/>
            </a:xfrm>
            <a:custGeom>
              <a:avLst/>
              <a:gdLst>
                <a:gd name="T0" fmla="*/ 176 w 176"/>
                <a:gd name="T1" fmla="*/ 98 h 195"/>
                <a:gd name="T2" fmla="*/ 175 w 176"/>
                <a:gd name="T3" fmla="*/ 117 h 195"/>
                <a:gd name="T4" fmla="*/ 162 w 176"/>
                <a:gd name="T5" fmla="*/ 152 h 195"/>
                <a:gd name="T6" fmla="*/ 138 w 176"/>
                <a:gd name="T7" fmla="*/ 179 h 195"/>
                <a:gd name="T8" fmla="*/ 106 w 176"/>
                <a:gd name="T9" fmla="*/ 193 h 195"/>
                <a:gd name="T10" fmla="*/ 88 w 176"/>
                <a:gd name="T11" fmla="*/ 195 h 195"/>
                <a:gd name="T12" fmla="*/ 70 w 176"/>
                <a:gd name="T13" fmla="*/ 193 h 195"/>
                <a:gd name="T14" fmla="*/ 38 w 176"/>
                <a:gd name="T15" fmla="*/ 179 h 195"/>
                <a:gd name="T16" fmla="*/ 15 w 176"/>
                <a:gd name="T17" fmla="*/ 152 h 195"/>
                <a:gd name="T18" fmla="*/ 1 w 176"/>
                <a:gd name="T19" fmla="*/ 117 h 195"/>
                <a:gd name="T20" fmla="*/ 0 w 176"/>
                <a:gd name="T21" fmla="*/ 98 h 195"/>
                <a:gd name="T22" fmla="*/ 1 w 176"/>
                <a:gd name="T23" fmla="*/ 78 h 195"/>
                <a:gd name="T24" fmla="*/ 15 w 176"/>
                <a:gd name="T25" fmla="*/ 43 h 195"/>
                <a:gd name="T26" fmla="*/ 38 w 176"/>
                <a:gd name="T27" fmla="*/ 16 h 195"/>
                <a:gd name="T28" fmla="*/ 70 w 176"/>
                <a:gd name="T29" fmla="*/ 2 h 195"/>
                <a:gd name="T30" fmla="*/ 88 w 176"/>
                <a:gd name="T31" fmla="*/ 0 h 195"/>
                <a:gd name="T32" fmla="*/ 106 w 176"/>
                <a:gd name="T33" fmla="*/ 2 h 195"/>
                <a:gd name="T34" fmla="*/ 138 w 176"/>
                <a:gd name="T35" fmla="*/ 16 h 195"/>
                <a:gd name="T36" fmla="*/ 162 w 176"/>
                <a:gd name="T37" fmla="*/ 43 h 195"/>
                <a:gd name="T38" fmla="*/ 175 w 176"/>
                <a:gd name="T39" fmla="*/ 78 h 195"/>
                <a:gd name="T40" fmla="*/ 176 w 176"/>
                <a:gd name="T41" fmla="*/ 98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76" h="195">
                  <a:moveTo>
                    <a:pt x="176" y="98"/>
                  </a:moveTo>
                  <a:lnTo>
                    <a:pt x="175" y="117"/>
                  </a:lnTo>
                  <a:lnTo>
                    <a:pt x="162" y="152"/>
                  </a:lnTo>
                  <a:lnTo>
                    <a:pt x="138" y="179"/>
                  </a:lnTo>
                  <a:lnTo>
                    <a:pt x="106" y="193"/>
                  </a:lnTo>
                  <a:lnTo>
                    <a:pt x="88" y="195"/>
                  </a:lnTo>
                  <a:lnTo>
                    <a:pt x="70" y="193"/>
                  </a:lnTo>
                  <a:lnTo>
                    <a:pt x="38" y="179"/>
                  </a:lnTo>
                  <a:lnTo>
                    <a:pt x="15" y="152"/>
                  </a:lnTo>
                  <a:lnTo>
                    <a:pt x="1" y="117"/>
                  </a:lnTo>
                  <a:lnTo>
                    <a:pt x="0" y="98"/>
                  </a:lnTo>
                  <a:lnTo>
                    <a:pt x="1" y="78"/>
                  </a:lnTo>
                  <a:lnTo>
                    <a:pt x="15" y="43"/>
                  </a:lnTo>
                  <a:lnTo>
                    <a:pt x="38" y="16"/>
                  </a:lnTo>
                  <a:lnTo>
                    <a:pt x="70" y="2"/>
                  </a:lnTo>
                  <a:lnTo>
                    <a:pt x="88" y="0"/>
                  </a:lnTo>
                  <a:lnTo>
                    <a:pt x="106" y="2"/>
                  </a:lnTo>
                  <a:lnTo>
                    <a:pt x="138" y="16"/>
                  </a:lnTo>
                  <a:lnTo>
                    <a:pt x="162" y="43"/>
                  </a:lnTo>
                  <a:lnTo>
                    <a:pt x="175" y="78"/>
                  </a:lnTo>
                  <a:lnTo>
                    <a:pt x="176" y="98"/>
                  </a:lnTo>
                  <a:close/>
                </a:path>
              </a:pathLst>
            </a:custGeom>
            <a:solidFill>
              <a:srgbClr val="3B25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8" name="Freeform 71"/>
            <p:cNvSpPr>
              <a:spLocks/>
            </p:cNvSpPr>
            <p:nvPr/>
          </p:nvSpPr>
          <p:spPr bwMode="auto">
            <a:xfrm>
              <a:off x="5664" y="3253"/>
              <a:ext cx="13" cy="13"/>
            </a:xfrm>
            <a:custGeom>
              <a:avLst/>
              <a:gdLst>
                <a:gd name="T0" fmla="*/ 53 w 53"/>
                <a:gd name="T1" fmla="*/ 27 h 53"/>
                <a:gd name="T2" fmla="*/ 52 w 53"/>
                <a:gd name="T3" fmla="*/ 38 h 53"/>
                <a:gd name="T4" fmla="*/ 37 w 53"/>
                <a:gd name="T5" fmla="*/ 52 h 53"/>
                <a:gd name="T6" fmla="*/ 26 w 53"/>
                <a:gd name="T7" fmla="*/ 53 h 53"/>
                <a:gd name="T8" fmla="*/ 15 w 53"/>
                <a:gd name="T9" fmla="*/ 52 h 53"/>
                <a:gd name="T10" fmla="*/ 1 w 53"/>
                <a:gd name="T11" fmla="*/ 38 h 53"/>
                <a:gd name="T12" fmla="*/ 0 w 53"/>
                <a:gd name="T13" fmla="*/ 27 h 53"/>
                <a:gd name="T14" fmla="*/ 1 w 53"/>
                <a:gd name="T15" fmla="*/ 16 h 53"/>
                <a:gd name="T16" fmla="*/ 15 w 53"/>
                <a:gd name="T17" fmla="*/ 2 h 53"/>
                <a:gd name="T18" fmla="*/ 26 w 53"/>
                <a:gd name="T19" fmla="*/ 0 h 53"/>
                <a:gd name="T20" fmla="*/ 37 w 53"/>
                <a:gd name="T21" fmla="*/ 2 h 53"/>
                <a:gd name="T22" fmla="*/ 52 w 53"/>
                <a:gd name="T23" fmla="*/ 16 h 53"/>
                <a:gd name="T24" fmla="*/ 53 w 53"/>
                <a:gd name="T25" fmla="*/ 27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53">
                  <a:moveTo>
                    <a:pt x="53" y="27"/>
                  </a:moveTo>
                  <a:lnTo>
                    <a:pt x="52" y="38"/>
                  </a:lnTo>
                  <a:lnTo>
                    <a:pt x="37" y="52"/>
                  </a:lnTo>
                  <a:lnTo>
                    <a:pt x="26" y="53"/>
                  </a:lnTo>
                  <a:lnTo>
                    <a:pt x="15" y="52"/>
                  </a:lnTo>
                  <a:lnTo>
                    <a:pt x="1" y="38"/>
                  </a:lnTo>
                  <a:lnTo>
                    <a:pt x="0" y="27"/>
                  </a:lnTo>
                  <a:lnTo>
                    <a:pt x="1" y="16"/>
                  </a:lnTo>
                  <a:lnTo>
                    <a:pt x="15" y="2"/>
                  </a:lnTo>
                  <a:lnTo>
                    <a:pt x="26" y="0"/>
                  </a:lnTo>
                  <a:lnTo>
                    <a:pt x="37" y="2"/>
                  </a:lnTo>
                  <a:lnTo>
                    <a:pt x="52" y="16"/>
                  </a:lnTo>
                  <a:lnTo>
                    <a:pt x="53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79" name="Freeform 72"/>
            <p:cNvSpPr>
              <a:spLocks/>
            </p:cNvSpPr>
            <p:nvPr/>
          </p:nvSpPr>
          <p:spPr bwMode="auto">
            <a:xfrm>
              <a:off x="5642" y="3196"/>
              <a:ext cx="73" cy="24"/>
            </a:xfrm>
            <a:custGeom>
              <a:avLst/>
              <a:gdLst>
                <a:gd name="T0" fmla="*/ 282 w 290"/>
                <a:gd name="T1" fmla="*/ 88 h 97"/>
                <a:gd name="T2" fmla="*/ 273 w 290"/>
                <a:gd name="T3" fmla="*/ 90 h 97"/>
                <a:gd name="T4" fmla="*/ 255 w 290"/>
                <a:gd name="T5" fmla="*/ 90 h 97"/>
                <a:gd name="T6" fmla="*/ 222 w 290"/>
                <a:gd name="T7" fmla="*/ 82 h 97"/>
                <a:gd name="T8" fmla="*/ 159 w 290"/>
                <a:gd name="T9" fmla="*/ 70 h 97"/>
                <a:gd name="T10" fmla="*/ 97 w 290"/>
                <a:gd name="T11" fmla="*/ 73 h 97"/>
                <a:gd name="T12" fmla="*/ 47 w 290"/>
                <a:gd name="T13" fmla="*/ 85 h 97"/>
                <a:gd name="T14" fmla="*/ 19 w 290"/>
                <a:gd name="T15" fmla="*/ 96 h 97"/>
                <a:gd name="T16" fmla="*/ 13 w 290"/>
                <a:gd name="T17" fmla="*/ 97 h 97"/>
                <a:gd name="T18" fmla="*/ 6 w 290"/>
                <a:gd name="T19" fmla="*/ 90 h 97"/>
                <a:gd name="T20" fmla="*/ 0 w 290"/>
                <a:gd name="T21" fmla="*/ 79 h 97"/>
                <a:gd name="T22" fmla="*/ 3 w 290"/>
                <a:gd name="T23" fmla="*/ 61 h 97"/>
                <a:gd name="T24" fmla="*/ 12 w 290"/>
                <a:gd name="T25" fmla="*/ 42 h 97"/>
                <a:gd name="T26" fmla="*/ 32 w 290"/>
                <a:gd name="T27" fmla="*/ 24 h 97"/>
                <a:gd name="T28" fmla="*/ 64 w 290"/>
                <a:gd name="T29" fmla="*/ 10 h 97"/>
                <a:gd name="T30" fmla="*/ 110 w 290"/>
                <a:gd name="T31" fmla="*/ 0 h 97"/>
                <a:gd name="T32" fmla="*/ 139 w 290"/>
                <a:gd name="T33" fmla="*/ 0 h 97"/>
                <a:gd name="T34" fmla="*/ 165 w 290"/>
                <a:gd name="T35" fmla="*/ 0 h 97"/>
                <a:gd name="T36" fmla="*/ 208 w 290"/>
                <a:gd name="T37" fmla="*/ 6 h 97"/>
                <a:gd name="T38" fmla="*/ 241 w 290"/>
                <a:gd name="T39" fmla="*/ 18 h 97"/>
                <a:gd name="T40" fmla="*/ 265 w 290"/>
                <a:gd name="T41" fmla="*/ 32 h 97"/>
                <a:gd name="T42" fmla="*/ 281 w 290"/>
                <a:gd name="T43" fmla="*/ 48 h 97"/>
                <a:gd name="T44" fmla="*/ 288 w 290"/>
                <a:gd name="T45" fmla="*/ 63 h 97"/>
                <a:gd name="T46" fmla="*/ 290 w 290"/>
                <a:gd name="T47" fmla="*/ 76 h 97"/>
                <a:gd name="T48" fmla="*/ 286 w 290"/>
                <a:gd name="T49" fmla="*/ 86 h 97"/>
                <a:gd name="T50" fmla="*/ 282 w 290"/>
                <a:gd name="T51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0" h="97">
                  <a:moveTo>
                    <a:pt x="282" y="88"/>
                  </a:moveTo>
                  <a:lnTo>
                    <a:pt x="273" y="90"/>
                  </a:lnTo>
                  <a:lnTo>
                    <a:pt x="255" y="90"/>
                  </a:lnTo>
                  <a:lnTo>
                    <a:pt x="222" y="82"/>
                  </a:lnTo>
                  <a:lnTo>
                    <a:pt x="159" y="70"/>
                  </a:lnTo>
                  <a:lnTo>
                    <a:pt x="97" y="73"/>
                  </a:lnTo>
                  <a:lnTo>
                    <a:pt x="47" y="85"/>
                  </a:lnTo>
                  <a:lnTo>
                    <a:pt x="19" y="96"/>
                  </a:lnTo>
                  <a:lnTo>
                    <a:pt x="13" y="97"/>
                  </a:lnTo>
                  <a:lnTo>
                    <a:pt x="6" y="90"/>
                  </a:lnTo>
                  <a:lnTo>
                    <a:pt x="0" y="79"/>
                  </a:lnTo>
                  <a:lnTo>
                    <a:pt x="3" y="61"/>
                  </a:lnTo>
                  <a:lnTo>
                    <a:pt x="12" y="42"/>
                  </a:lnTo>
                  <a:lnTo>
                    <a:pt x="32" y="24"/>
                  </a:lnTo>
                  <a:lnTo>
                    <a:pt x="64" y="10"/>
                  </a:lnTo>
                  <a:lnTo>
                    <a:pt x="110" y="0"/>
                  </a:lnTo>
                  <a:lnTo>
                    <a:pt x="139" y="0"/>
                  </a:lnTo>
                  <a:lnTo>
                    <a:pt x="165" y="0"/>
                  </a:lnTo>
                  <a:lnTo>
                    <a:pt x="208" y="6"/>
                  </a:lnTo>
                  <a:lnTo>
                    <a:pt x="241" y="18"/>
                  </a:lnTo>
                  <a:lnTo>
                    <a:pt x="265" y="32"/>
                  </a:lnTo>
                  <a:lnTo>
                    <a:pt x="281" y="48"/>
                  </a:lnTo>
                  <a:lnTo>
                    <a:pt x="288" y="63"/>
                  </a:lnTo>
                  <a:lnTo>
                    <a:pt x="290" y="76"/>
                  </a:lnTo>
                  <a:lnTo>
                    <a:pt x="286" y="86"/>
                  </a:lnTo>
                  <a:lnTo>
                    <a:pt x="282" y="88"/>
                  </a:lnTo>
                  <a:close/>
                </a:path>
              </a:pathLst>
            </a:custGeom>
            <a:solidFill>
              <a:srgbClr val="684B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80" name="Freeform 73"/>
            <p:cNvSpPr>
              <a:spLocks/>
            </p:cNvSpPr>
            <p:nvPr/>
          </p:nvSpPr>
          <p:spPr bwMode="auto">
            <a:xfrm>
              <a:off x="5542" y="3345"/>
              <a:ext cx="71" cy="25"/>
            </a:xfrm>
            <a:custGeom>
              <a:avLst/>
              <a:gdLst>
                <a:gd name="T0" fmla="*/ 140 w 280"/>
                <a:gd name="T1" fmla="*/ 43 h 100"/>
                <a:gd name="T2" fmla="*/ 108 w 280"/>
                <a:gd name="T3" fmla="*/ 41 h 100"/>
                <a:gd name="T4" fmla="*/ 57 w 280"/>
                <a:gd name="T5" fmla="*/ 24 h 100"/>
                <a:gd name="T6" fmla="*/ 20 w 280"/>
                <a:gd name="T7" fmla="*/ 6 h 100"/>
                <a:gd name="T8" fmla="*/ 5 w 280"/>
                <a:gd name="T9" fmla="*/ 0 h 100"/>
                <a:gd name="T10" fmla="*/ 1 w 280"/>
                <a:gd name="T11" fmla="*/ 3 h 100"/>
                <a:gd name="T12" fmla="*/ 0 w 280"/>
                <a:gd name="T13" fmla="*/ 9 h 100"/>
                <a:gd name="T14" fmla="*/ 1 w 280"/>
                <a:gd name="T15" fmla="*/ 22 h 100"/>
                <a:gd name="T16" fmla="*/ 14 w 280"/>
                <a:gd name="T17" fmla="*/ 52 h 100"/>
                <a:gd name="T18" fmla="*/ 35 w 280"/>
                <a:gd name="T19" fmla="*/ 73 h 100"/>
                <a:gd name="T20" fmla="*/ 57 w 280"/>
                <a:gd name="T21" fmla="*/ 86 h 100"/>
                <a:gd name="T22" fmla="*/ 85 w 280"/>
                <a:gd name="T23" fmla="*/ 95 h 100"/>
                <a:gd name="T24" fmla="*/ 119 w 280"/>
                <a:gd name="T25" fmla="*/ 100 h 100"/>
                <a:gd name="T26" fmla="*/ 140 w 280"/>
                <a:gd name="T27" fmla="*/ 100 h 100"/>
                <a:gd name="T28" fmla="*/ 161 w 280"/>
                <a:gd name="T29" fmla="*/ 100 h 100"/>
                <a:gd name="T30" fmla="*/ 196 w 280"/>
                <a:gd name="T31" fmla="*/ 95 h 100"/>
                <a:gd name="T32" fmla="*/ 223 w 280"/>
                <a:gd name="T33" fmla="*/ 86 h 100"/>
                <a:gd name="T34" fmla="*/ 245 w 280"/>
                <a:gd name="T35" fmla="*/ 73 h 100"/>
                <a:gd name="T36" fmla="*/ 267 w 280"/>
                <a:gd name="T37" fmla="*/ 52 h 100"/>
                <a:gd name="T38" fmla="*/ 279 w 280"/>
                <a:gd name="T39" fmla="*/ 22 h 100"/>
                <a:gd name="T40" fmla="*/ 280 w 280"/>
                <a:gd name="T41" fmla="*/ 9 h 100"/>
                <a:gd name="T42" fmla="*/ 280 w 280"/>
                <a:gd name="T43" fmla="*/ 3 h 100"/>
                <a:gd name="T44" fmla="*/ 275 w 280"/>
                <a:gd name="T45" fmla="*/ 0 h 100"/>
                <a:gd name="T46" fmla="*/ 260 w 280"/>
                <a:gd name="T47" fmla="*/ 6 h 100"/>
                <a:gd name="T48" fmla="*/ 223 w 280"/>
                <a:gd name="T49" fmla="*/ 24 h 100"/>
                <a:gd name="T50" fmla="*/ 172 w 280"/>
                <a:gd name="T51" fmla="*/ 41 h 100"/>
                <a:gd name="T52" fmla="*/ 140 w 280"/>
                <a:gd name="T53" fmla="*/ 43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0" h="100">
                  <a:moveTo>
                    <a:pt x="140" y="43"/>
                  </a:moveTo>
                  <a:lnTo>
                    <a:pt x="108" y="41"/>
                  </a:lnTo>
                  <a:lnTo>
                    <a:pt x="57" y="24"/>
                  </a:lnTo>
                  <a:lnTo>
                    <a:pt x="20" y="6"/>
                  </a:lnTo>
                  <a:lnTo>
                    <a:pt x="5" y="0"/>
                  </a:lnTo>
                  <a:lnTo>
                    <a:pt x="1" y="3"/>
                  </a:lnTo>
                  <a:lnTo>
                    <a:pt x="0" y="9"/>
                  </a:lnTo>
                  <a:lnTo>
                    <a:pt x="1" y="22"/>
                  </a:lnTo>
                  <a:lnTo>
                    <a:pt x="14" y="52"/>
                  </a:lnTo>
                  <a:lnTo>
                    <a:pt x="35" y="73"/>
                  </a:lnTo>
                  <a:lnTo>
                    <a:pt x="57" y="86"/>
                  </a:lnTo>
                  <a:lnTo>
                    <a:pt x="85" y="95"/>
                  </a:lnTo>
                  <a:lnTo>
                    <a:pt x="119" y="100"/>
                  </a:lnTo>
                  <a:lnTo>
                    <a:pt x="140" y="100"/>
                  </a:lnTo>
                  <a:lnTo>
                    <a:pt x="161" y="100"/>
                  </a:lnTo>
                  <a:lnTo>
                    <a:pt x="196" y="95"/>
                  </a:lnTo>
                  <a:lnTo>
                    <a:pt x="223" y="86"/>
                  </a:lnTo>
                  <a:lnTo>
                    <a:pt x="245" y="73"/>
                  </a:lnTo>
                  <a:lnTo>
                    <a:pt x="267" y="52"/>
                  </a:lnTo>
                  <a:lnTo>
                    <a:pt x="279" y="22"/>
                  </a:lnTo>
                  <a:lnTo>
                    <a:pt x="280" y="9"/>
                  </a:lnTo>
                  <a:lnTo>
                    <a:pt x="280" y="3"/>
                  </a:lnTo>
                  <a:lnTo>
                    <a:pt x="275" y="0"/>
                  </a:lnTo>
                  <a:lnTo>
                    <a:pt x="260" y="6"/>
                  </a:lnTo>
                  <a:lnTo>
                    <a:pt x="223" y="24"/>
                  </a:lnTo>
                  <a:lnTo>
                    <a:pt x="172" y="41"/>
                  </a:lnTo>
                  <a:lnTo>
                    <a:pt x="140" y="43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81" name="Freeform 74"/>
            <p:cNvSpPr>
              <a:spLocks/>
            </p:cNvSpPr>
            <p:nvPr/>
          </p:nvSpPr>
          <p:spPr bwMode="auto">
            <a:xfrm>
              <a:off x="5566" y="3425"/>
              <a:ext cx="24" cy="9"/>
            </a:xfrm>
            <a:custGeom>
              <a:avLst/>
              <a:gdLst>
                <a:gd name="T0" fmla="*/ 48 w 97"/>
                <a:gd name="T1" fmla="*/ 15 h 35"/>
                <a:gd name="T2" fmla="*/ 27 w 97"/>
                <a:gd name="T3" fmla="*/ 12 h 35"/>
                <a:gd name="T4" fmla="*/ 7 w 97"/>
                <a:gd name="T5" fmla="*/ 2 h 35"/>
                <a:gd name="T6" fmla="*/ 0 w 97"/>
                <a:gd name="T7" fmla="*/ 0 h 35"/>
                <a:gd name="T8" fmla="*/ 0 w 97"/>
                <a:gd name="T9" fmla="*/ 3 h 35"/>
                <a:gd name="T10" fmla="*/ 1 w 97"/>
                <a:gd name="T11" fmla="*/ 13 h 35"/>
                <a:gd name="T12" fmla="*/ 15 w 97"/>
                <a:gd name="T13" fmla="*/ 28 h 35"/>
                <a:gd name="T14" fmla="*/ 35 w 97"/>
                <a:gd name="T15" fmla="*/ 34 h 35"/>
                <a:gd name="T16" fmla="*/ 48 w 97"/>
                <a:gd name="T17" fmla="*/ 35 h 35"/>
                <a:gd name="T18" fmla="*/ 62 w 97"/>
                <a:gd name="T19" fmla="*/ 34 h 35"/>
                <a:gd name="T20" fmla="*/ 81 w 97"/>
                <a:gd name="T21" fmla="*/ 28 h 35"/>
                <a:gd name="T22" fmla="*/ 96 w 97"/>
                <a:gd name="T23" fmla="*/ 13 h 35"/>
                <a:gd name="T24" fmla="*/ 97 w 97"/>
                <a:gd name="T25" fmla="*/ 3 h 35"/>
                <a:gd name="T26" fmla="*/ 96 w 97"/>
                <a:gd name="T27" fmla="*/ 0 h 35"/>
                <a:gd name="T28" fmla="*/ 89 w 97"/>
                <a:gd name="T29" fmla="*/ 2 h 35"/>
                <a:gd name="T30" fmla="*/ 69 w 97"/>
                <a:gd name="T31" fmla="*/ 12 h 35"/>
                <a:gd name="T32" fmla="*/ 48 w 97"/>
                <a:gd name="T33" fmla="*/ 1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7" h="35">
                  <a:moveTo>
                    <a:pt x="48" y="15"/>
                  </a:moveTo>
                  <a:lnTo>
                    <a:pt x="27" y="12"/>
                  </a:lnTo>
                  <a:lnTo>
                    <a:pt x="7" y="2"/>
                  </a:lnTo>
                  <a:lnTo>
                    <a:pt x="0" y="0"/>
                  </a:lnTo>
                  <a:lnTo>
                    <a:pt x="0" y="3"/>
                  </a:lnTo>
                  <a:lnTo>
                    <a:pt x="1" y="13"/>
                  </a:lnTo>
                  <a:lnTo>
                    <a:pt x="15" y="28"/>
                  </a:lnTo>
                  <a:lnTo>
                    <a:pt x="35" y="34"/>
                  </a:lnTo>
                  <a:lnTo>
                    <a:pt x="48" y="35"/>
                  </a:lnTo>
                  <a:lnTo>
                    <a:pt x="62" y="34"/>
                  </a:lnTo>
                  <a:lnTo>
                    <a:pt x="81" y="28"/>
                  </a:lnTo>
                  <a:lnTo>
                    <a:pt x="96" y="13"/>
                  </a:lnTo>
                  <a:lnTo>
                    <a:pt x="97" y="3"/>
                  </a:lnTo>
                  <a:lnTo>
                    <a:pt x="96" y="0"/>
                  </a:lnTo>
                  <a:lnTo>
                    <a:pt x="89" y="2"/>
                  </a:lnTo>
                  <a:lnTo>
                    <a:pt x="69" y="12"/>
                  </a:lnTo>
                  <a:lnTo>
                    <a:pt x="48" y="15"/>
                  </a:lnTo>
                  <a:close/>
                </a:path>
              </a:pathLst>
            </a:custGeom>
            <a:solidFill>
              <a:srgbClr val="FCBC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82" name="Freeform 75"/>
            <p:cNvSpPr>
              <a:spLocks/>
            </p:cNvSpPr>
            <p:nvPr/>
          </p:nvSpPr>
          <p:spPr bwMode="auto">
            <a:xfrm>
              <a:off x="5522" y="3397"/>
              <a:ext cx="111" cy="18"/>
            </a:xfrm>
            <a:custGeom>
              <a:avLst/>
              <a:gdLst>
                <a:gd name="T0" fmla="*/ 222 w 444"/>
                <a:gd name="T1" fmla="*/ 45 h 73"/>
                <a:gd name="T2" fmla="*/ 172 w 444"/>
                <a:gd name="T3" fmla="*/ 43 h 73"/>
                <a:gd name="T4" fmla="*/ 90 w 444"/>
                <a:gd name="T5" fmla="*/ 28 h 73"/>
                <a:gd name="T6" fmla="*/ 32 w 444"/>
                <a:gd name="T7" fmla="*/ 10 h 73"/>
                <a:gd name="T8" fmla="*/ 3 w 444"/>
                <a:gd name="T9" fmla="*/ 0 h 73"/>
                <a:gd name="T10" fmla="*/ 0 w 444"/>
                <a:gd name="T11" fmla="*/ 3 h 73"/>
                <a:gd name="T12" fmla="*/ 1 w 444"/>
                <a:gd name="T13" fmla="*/ 10 h 73"/>
                <a:gd name="T14" fmla="*/ 22 w 444"/>
                <a:gd name="T15" fmla="*/ 31 h 73"/>
                <a:gd name="T16" fmla="*/ 70 w 444"/>
                <a:gd name="T17" fmla="*/ 55 h 73"/>
                <a:gd name="T18" fmla="*/ 133 w 444"/>
                <a:gd name="T19" fmla="*/ 69 h 73"/>
                <a:gd name="T20" fmla="*/ 189 w 444"/>
                <a:gd name="T21" fmla="*/ 73 h 73"/>
                <a:gd name="T22" fmla="*/ 222 w 444"/>
                <a:gd name="T23" fmla="*/ 73 h 73"/>
                <a:gd name="T24" fmla="*/ 255 w 444"/>
                <a:gd name="T25" fmla="*/ 73 h 73"/>
                <a:gd name="T26" fmla="*/ 311 w 444"/>
                <a:gd name="T27" fmla="*/ 69 h 73"/>
                <a:gd name="T28" fmla="*/ 374 w 444"/>
                <a:gd name="T29" fmla="*/ 55 h 73"/>
                <a:gd name="T30" fmla="*/ 423 w 444"/>
                <a:gd name="T31" fmla="*/ 31 h 73"/>
                <a:gd name="T32" fmla="*/ 443 w 444"/>
                <a:gd name="T33" fmla="*/ 10 h 73"/>
                <a:gd name="T34" fmla="*/ 444 w 444"/>
                <a:gd name="T35" fmla="*/ 3 h 73"/>
                <a:gd name="T36" fmla="*/ 442 w 444"/>
                <a:gd name="T37" fmla="*/ 0 h 73"/>
                <a:gd name="T38" fmla="*/ 412 w 444"/>
                <a:gd name="T39" fmla="*/ 10 h 73"/>
                <a:gd name="T40" fmla="*/ 355 w 444"/>
                <a:gd name="T41" fmla="*/ 28 h 73"/>
                <a:gd name="T42" fmla="*/ 272 w 444"/>
                <a:gd name="T43" fmla="*/ 43 h 73"/>
                <a:gd name="T44" fmla="*/ 222 w 444"/>
                <a:gd name="T45" fmla="*/ 4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4" h="73">
                  <a:moveTo>
                    <a:pt x="222" y="45"/>
                  </a:moveTo>
                  <a:lnTo>
                    <a:pt x="172" y="43"/>
                  </a:lnTo>
                  <a:lnTo>
                    <a:pt x="90" y="28"/>
                  </a:lnTo>
                  <a:lnTo>
                    <a:pt x="32" y="10"/>
                  </a:lnTo>
                  <a:lnTo>
                    <a:pt x="3" y="0"/>
                  </a:lnTo>
                  <a:lnTo>
                    <a:pt x="0" y="3"/>
                  </a:lnTo>
                  <a:lnTo>
                    <a:pt x="1" y="10"/>
                  </a:lnTo>
                  <a:lnTo>
                    <a:pt x="22" y="31"/>
                  </a:lnTo>
                  <a:lnTo>
                    <a:pt x="70" y="55"/>
                  </a:lnTo>
                  <a:lnTo>
                    <a:pt x="133" y="69"/>
                  </a:lnTo>
                  <a:lnTo>
                    <a:pt x="189" y="73"/>
                  </a:lnTo>
                  <a:lnTo>
                    <a:pt x="222" y="73"/>
                  </a:lnTo>
                  <a:lnTo>
                    <a:pt x="255" y="73"/>
                  </a:lnTo>
                  <a:lnTo>
                    <a:pt x="311" y="69"/>
                  </a:lnTo>
                  <a:lnTo>
                    <a:pt x="374" y="55"/>
                  </a:lnTo>
                  <a:lnTo>
                    <a:pt x="423" y="31"/>
                  </a:lnTo>
                  <a:lnTo>
                    <a:pt x="443" y="10"/>
                  </a:lnTo>
                  <a:lnTo>
                    <a:pt x="444" y="3"/>
                  </a:lnTo>
                  <a:lnTo>
                    <a:pt x="442" y="0"/>
                  </a:lnTo>
                  <a:lnTo>
                    <a:pt x="412" y="10"/>
                  </a:lnTo>
                  <a:lnTo>
                    <a:pt x="355" y="28"/>
                  </a:lnTo>
                  <a:lnTo>
                    <a:pt x="272" y="43"/>
                  </a:lnTo>
                  <a:lnTo>
                    <a:pt x="222" y="45"/>
                  </a:lnTo>
                  <a:close/>
                </a:path>
              </a:pathLst>
            </a:custGeom>
            <a:solidFill>
              <a:srgbClr val="F794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83" name="Freeform 76"/>
            <p:cNvSpPr>
              <a:spLocks/>
            </p:cNvSpPr>
            <p:nvPr/>
          </p:nvSpPr>
          <p:spPr bwMode="auto">
            <a:xfrm>
              <a:off x="5420" y="3318"/>
              <a:ext cx="60" cy="60"/>
            </a:xfrm>
            <a:custGeom>
              <a:avLst/>
              <a:gdLst>
                <a:gd name="T0" fmla="*/ 239 w 239"/>
                <a:gd name="T1" fmla="*/ 121 h 240"/>
                <a:gd name="T2" fmla="*/ 238 w 239"/>
                <a:gd name="T3" fmla="*/ 145 h 240"/>
                <a:gd name="T4" fmla="*/ 220 w 239"/>
                <a:gd name="T5" fmla="*/ 188 h 240"/>
                <a:gd name="T6" fmla="*/ 187 w 239"/>
                <a:gd name="T7" fmla="*/ 221 h 240"/>
                <a:gd name="T8" fmla="*/ 144 w 239"/>
                <a:gd name="T9" fmla="*/ 239 h 240"/>
                <a:gd name="T10" fmla="*/ 119 w 239"/>
                <a:gd name="T11" fmla="*/ 240 h 240"/>
                <a:gd name="T12" fmla="*/ 95 w 239"/>
                <a:gd name="T13" fmla="*/ 239 h 240"/>
                <a:gd name="T14" fmla="*/ 52 w 239"/>
                <a:gd name="T15" fmla="*/ 221 h 240"/>
                <a:gd name="T16" fmla="*/ 19 w 239"/>
                <a:gd name="T17" fmla="*/ 188 h 240"/>
                <a:gd name="T18" fmla="*/ 1 w 239"/>
                <a:gd name="T19" fmla="*/ 145 h 240"/>
                <a:gd name="T20" fmla="*/ 0 w 239"/>
                <a:gd name="T21" fmla="*/ 121 h 240"/>
                <a:gd name="T22" fmla="*/ 1 w 239"/>
                <a:gd name="T23" fmla="*/ 96 h 240"/>
                <a:gd name="T24" fmla="*/ 19 w 239"/>
                <a:gd name="T25" fmla="*/ 53 h 240"/>
                <a:gd name="T26" fmla="*/ 52 w 239"/>
                <a:gd name="T27" fmla="*/ 20 h 240"/>
                <a:gd name="T28" fmla="*/ 95 w 239"/>
                <a:gd name="T29" fmla="*/ 3 h 240"/>
                <a:gd name="T30" fmla="*/ 119 w 239"/>
                <a:gd name="T31" fmla="*/ 0 h 240"/>
                <a:gd name="T32" fmla="*/ 144 w 239"/>
                <a:gd name="T33" fmla="*/ 3 h 240"/>
                <a:gd name="T34" fmla="*/ 187 w 239"/>
                <a:gd name="T35" fmla="*/ 20 h 240"/>
                <a:gd name="T36" fmla="*/ 220 w 239"/>
                <a:gd name="T37" fmla="*/ 53 h 240"/>
                <a:gd name="T38" fmla="*/ 238 w 239"/>
                <a:gd name="T39" fmla="*/ 96 h 240"/>
                <a:gd name="T40" fmla="*/ 239 w 239"/>
                <a:gd name="T41" fmla="*/ 12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9" h="240">
                  <a:moveTo>
                    <a:pt x="239" y="121"/>
                  </a:moveTo>
                  <a:lnTo>
                    <a:pt x="238" y="145"/>
                  </a:lnTo>
                  <a:lnTo>
                    <a:pt x="220" y="188"/>
                  </a:lnTo>
                  <a:lnTo>
                    <a:pt x="187" y="221"/>
                  </a:lnTo>
                  <a:lnTo>
                    <a:pt x="144" y="239"/>
                  </a:lnTo>
                  <a:lnTo>
                    <a:pt x="119" y="240"/>
                  </a:lnTo>
                  <a:lnTo>
                    <a:pt x="95" y="239"/>
                  </a:lnTo>
                  <a:lnTo>
                    <a:pt x="52" y="221"/>
                  </a:lnTo>
                  <a:lnTo>
                    <a:pt x="19" y="188"/>
                  </a:lnTo>
                  <a:lnTo>
                    <a:pt x="1" y="145"/>
                  </a:lnTo>
                  <a:lnTo>
                    <a:pt x="0" y="121"/>
                  </a:lnTo>
                  <a:lnTo>
                    <a:pt x="1" y="96"/>
                  </a:lnTo>
                  <a:lnTo>
                    <a:pt x="19" y="53"/>
                  </a:lnTo>
                  <a:lnTo>
                    <a:pt x="52" y="20"/>
                  </a:lnTo>
                  <a:lnTo>
                    <a:pt x="95" y="3"/>
                  </a:lnTo>
                  <a:lnTo>
                    <a:pt x="119" y="0"/>
                  </a:lnTo>
                  <a:lnTo>
                    <a:pt x="144" y="3"/>
                  </a:lnTo>
                  <a:lnTo>
                    <a:pt x="187" y="20"/>
                  </a:lnTo>
                  <a:lnTo>
                    <a:pt x="220" y="53"/>
                  </a:lnTo>
                  <a:lnTo>
                    <a:pt x="238" y="96"/>
                  </a:lnTo>
                  <a:lnTo>
                    <a:pt x="239" y="121"/>
                  </a:lnTo>
                  <a:close/>
                </a:path>
              </a:pathLst>
            </a:custGeom>
            <a:solidFill>
              <a:srgbClr val="F9AA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84" name="Freeform 77"/>
            <p:cNvSpPr>
              <a:spLocks/>
            </p:cNvSpPr>
            <p:nvPr/>
          </p:nvSpPr>
          <p:spPr bwMode="auto">
            <a:xfrm>
              <a:off x="5679" y="3318"/>
              <a:ext cx="60" cy="60"/>
            </a:xfrm>
            <a:custGeom>
              <a:avLst/>
              <a:gdLst>
                <a:gd name="T0" fmla="*/ 239 w 239"/>
                <a:gd name="T1" fmla="*/ 121 h 240"/>
                <a:gd name="T2" fmla="*/ 238 w 239"/>
                <a:gd name="T3" fmla="*/ 145 h 240"/>
                <a:gd name="T4" fmla="*/ 220 w 239"/>
                <a:gd name="T5" fmla="*/ 188 h 240"/>
                <a:gd name="T6" fmla="*/ 187 w 239"/>
                <a:gd name="T7" fmla="*/ 221 h 240"/>
                <a:gd name="T8" fmla="*/ 144 w 239"/>
                <a:gd name="T9" fmla="*/ 239 h 240"/>
                <a:gd name="T10" fmla="*/ 120 w 239"/>
                <a:gd name="T11" fmla="*/ 240 h 240"/>
                <a:gd name="T12" fmla="*/ 95 w 239"/>
                <a:gd name="T13" fmla="*/ 239 h 240"/>
                <a:gd name="T14" fmla="*/ 52 w 239"/>
                <a:gd name="T15" fmla="*/ 221 h 240"/>
                <a:gd name="T16" fmla="*/ 19 w 239"/>
                <a:gd name="T17" fmla="*/ 188 h 240"/>
                <a:gd name="T18" fmla="*/ 1 w 239"/>
                <a:gd name="T19" fmla="*/ 145 h 240"/>
                <a:gd name="T20" fmla="*/ 0 w 239"/>
                <a:gd name="T21" fmla="*/ 121 h 240"/>
                <a:gd name="T22" fmla="*/ 1 w 239"/>
                <a:gd name="T23" fmla="*/ 96 h 240"/>
                <a:gd name="T24" fmla="*/ 19 w 239"/>
                <a:gd name="T25" fmla="*/ 53 h 240"/>
                <a:gd name="T26" fmla="*/ 52 w 239"/>
                <a:gd name="T27" fmla="*/ 20 h 240"/>
                <a:gd name="T28" fmla="*/ 95 w 239"/>
                <a:gd name="T29" fmla="*/ 3 h 240"/>
                <a:gd name="T30" fmla="*/ 120 w 239"/>
                <a:gd name="T31" fmla="*/ 0 h 240"/>
                <a:gd name="T32" fmla="*/ 144 w 239"/>
                <a:gd name="T33" fmla="*/ 3 h 240"/>
                <a:gd name="T34" fmla="*/ 187 w 239"/>
                <a:gd name="T35" fmla="*/ 20 h 240"/>
                <a:gd name="T36" fmla="*/ 220 w 239"/>
                <a:gd name="T37" fmla="*/ 53 h 240"/>
                <a:gd name="T38" fmla="*/ 238 w 239"/>
                <a:gd name="T39" fmla="*/ 96 h 240"/>
                <a:gd name="T40" fmla="*/ 239 w 239"/>
                <a:gd name="T41" fmla="*/ 121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9" h="240">
                  <a:moveTo>
                    <a:pt x="239" y="121"/>
                  </a:moveTo>
                  <a:lnTo>
                    <a:pt x="238" y="145"/>
                  </a:lnTo>
                  <a:lnTo>
                    <a:pt x="220" y="188"/>
                  </a:lnTo>
                  <a:lnTo>
                    <a:pt x="187" y="221"/>
                  </a:lnTo>
                  <a:lnTo>
                    <a:pt x="144" y="239"/>
                  </a:lnTo>
                  <a:lnTo>
                    <a:pt x="120" y="240"/>
                  </a:lnTo>
                  <a:lnTo>
                    <a:pt x="95" y="239"/>
                  </a:lnTo>
                  <a:lnTo>
                    <a:pt x="52" y="221"/>
                  </a:lnTo>
                  <a:lnTo>
                    <a:pt x="19" y="188"/>
                  </a:lnTo>
                  <a:lnTo>
                    <a:pt x="1" y="145"/>
                  </a:lnTo>
                  <a:lnTo>
                    <a:pt x="0" y="121"/>
                  </a:lnTo>
                  <a:lnTo>
                    <a:pt x="1" y="96"/>
                  </a:lnTo>
                  <a:lnTo>
                    <a:pt x="19" y="53"/>
                  </a:lnTo>
                  <a:lnTo>
                    <a:pt x="52" y="20"/>
                  </a:lnTo>
                  <a:lnTo>
                    <a:pt x="95" y="3"/>
                  </a:lnTo>
                  <a:lnTo>
                    <a:pt x="120" y="0"/>
                  </a:lnTo>
                  <a:lnTo>
                    <a:pt x="144" y="3"/>
                  </a:lnTo>
                  <a:lnTo>
                    <a:pt x="187" y="20"/>
                  </a:lnTo>
                  <a:lnTo>
                    <a:pt x="220" y="53"/>
                  </a:lnTo>
                  <a:lnTo>
                    <a:pt x="238" y="96"/>
                  </a:lnTo>
                  <a:lnTo>
                    <a:pt x="239" y="121"/>
                  </a:lnTo>
                  <a:close/>
                </a:path>
              </a:pathLst>
            </a:custGeom>
            <a:solidFill>
              <a:srgbClr val="F9AA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85" name="Freeform 78"/>
            <p:cNvSpPr>
              <a:spLocks/>
            </p:cNvSpPr>
            <p:nvPr/>
          </p:nvSpPr>
          <p:spPr bwMode="auto">
            <a:xfrm>
              <a:off x="5347" y="3515"/>
              <a:ext cx="231" cy="133"/>
            </a:xfrm>
            <a:custGeom>
              <a:avLst/>
              <a:gdLst>
                <a:gd name="T0" fmla="*/ 923 w 923"/>
                <a:gd name="T1" fmla="*/ 0 h 532"/>
                <a:gd name="T2" fmla="*/ 923 w 923"/>
                <a:gd name="T3" fmla="*/ 532 h 532"/>
                <a:gd name="T4" fmla="*/ 0 w 923"/>
                <a:gd name="T5" fmla="*/ 532 h 532"/>
                <a:gd name="T6" fmla="*/ 2 w 923"/>
                <a:gd name="T7" fmla="*/ 511 h 532"/>
                <a:gd name="T8" fmla="*/ 11 w 923"/>
                <a:gd name="T9" fmla="*/ 468 h 532"/>
                <a:gd name="T10" fmla="*/ 32 w 923"/>
                <a:gd name="T11" fmla="*/ 425 h 532"/>
                <a:gd name="T12" fmla="*/ 60 w 923"/>
                <a:gd name="T13" fmla="*/ 380 h 532"/>
                <a:gd name="T14" fmla="*/ 96 w 923"/>
                <a:gd name="T15" fmla="*/ 335 h 532"/>
                <a:gd name="T16" fmla="*/ 140 w 923"/>
                <a:gd name="T17" fmla="*/ 291 h 532"/>
                <a:gd name="T18" fmla="*/ 191 w 923"/>
                <a:gd name="T19" fmla="*/ 247 h 532"/>
                <a:gd name="T20" fmla="*/ 249 w 923"/>
                <a:gd name="T21" fmla="*/ 205 h 532"/>
                <a:gd name="T22" fmla="*/ 313 w 923"/>
                <a:gd name="T23" fmla="*/ 166 h 532"/>
                <a:gd name="T24" fmla="*/ 382 w 923"/>
                <a:gd name="T25" fmla="*/ 128 h 532"/>
                <a:gd name="T26" fmla="*/ 456 w 923"/>
                <a:gd name="T27" fmla="*/ 95 h 532"/>
                <a:gd name="T28" fmla="*/ 534 w 923"/>
                <a:gd name="T29" fmla="*/ 66 h 532"/>
                <a:gd name="T30" fmla="*/ 616 w 923"/>
                <a:gd name="T31" fmla="*/ 41 h 532"/>
                <a:gd name="T32" fmla="*/ 701 w 923"/>
                <a:gd name="T33" fmla="*/ 22 h 532"/>
                <a:gd name="T34" fmla="*/ 788 w 923"/>
                <a:gd name="T35" fmla="*/ 8 h 532"/>
                <a:gd name="T36" fmla="*/ 877 w 923"/>
                <a:gd name="T37" fmla="*/ 0 h 532"/>
                <a:gd name="T38" fmla="*/ 923 w 923"/>
                <a:gd name="T39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23" h="532">
                  <a:moveTo>
                    <a:pt x="923" y="0"/>
                  </a:moveTo>
                  <a:lnTo>
                    <a:pt x="923" y="532"/>
                  </a:lnTo>
                  <a:lnTo>
                    <a:pt x="0" y="532"/>
                  </a:lnTo>
                  <a:lnTo>
                    <a:pt x="2" y="511"/>
                  </a:lnTo>
                  <a:lnTo>
                    <a:pt x="11" y="468"/>
                  </a:lnTo>
                  <a:lnTo>
                    <a:pt x="32" y="425"/>
                  </a:lnTo>
                  <a:lnTo>
                    <a:pt x="60" y="380"/>
                  </a:lnTo>
                  <a:lnTo>
                    <a:pt x="96" y="335"/>
                  </a:lnTo>
                  <a:lnTo>
                    <a:pt x="140" y="291"/>
                  </a:lnTo>
                  <a:lnTo>
                    <a:pt x="191" y="247"/>
                  </a:lnTo>
                  <a:lnTo>
                    <a:pt x="249" y="205"/>
                  </a:lnTo>
                  <a:lnTo>
                    <a:pt x="313" y="166"/>
                  </a:lnTo>
                  <a:lnTo>
                    <a:pt x="382" y="128"/>
                  </a:lnTo>
                  <a:lnTo>
                    <a:pt x="456" y="95"/>
                  </a:lnTo>
                  <a:lnTo>
                    <a:pt x="534" y="66"/>
                  </a:lnTo>
                  <a:lnTo>
                    <a:pt x="616" y="41"/>
                  </a:lnTo>
                  <a:lnTo>
                    <a:pt x="701" y="22"/>
                  </a:lnTo>
                  <a:lnTo>
                    <a:pt x="788" y="8"/>
                  </a:lnTo>
                  <a:lnTo>
                    <a:pt x="877" y="0"/>
                  </a:lnTo>
                  <a:lnTo>
                    <a:pt x="923" y="0"/>
                  </a:lnTo>
                  <a:close/>
                </a:path>
              </a:pathLst>
            </a:custGeom>
            <a:solidFill>
              <a:srgbClr val="46AC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86" name="Freeform 79"/>
            <p:cNvSpPr>
              <a:spLocks/>
            </p:cNvSpPr>
            <p:nvPr/>
          </p:nvSpPr>
          <p:spPr bwMode="auto">
            <a:xfrm>
              <a:off x="5578" y="3515"/>
              <a:ext cx="230" cy="133"/>
            </a:xfrm>
            <a:custGeom>
              <a:avLst/>
              <a:gdLst>
                <a:gd name="T0" fmla="*/ 0 w 922"/>
                <a:gd name="T1" fmla="*/ 0 h 532"/>
                <a:gd name="T2" fmla="*/ 0 w 922"/>
                <a:gd name="T3" fmla="*/ 532 h 532"/>
                <a:gd name="T4" fmla="*/ 922 w 922"/>
                <a:gd name="T5" fmla="*/ 532 h 532"/>
                <a:gd name="T6" fmla="*/ 921 w 922"/>
                <a:gd name="T7" fmla="*/ 511 h 532"/>
                <a:gd name="T8" fmla="*/ 912 w 922"/>
                <a:gd name="T9" fmla="*/ 468 h 532"/>
                <a:gd name="T10" fmla="*/ 892 w 922"/>
                <a:gd name="T11" fmla="*/ 425 h 532"/>
                <a:gd name="T12" fmla="*/ 864 w 922"/>
                <a:gd name="T13" fmla="*/ 380 h 532"/>
                <a:gd name="T14" fmla="*/ 828 w 922"/>
                <a:gd name="T15" fmla="*/ 335 h 532"/>
                <a:gd name="T16" fmla="*/ 784 w 922"/>
                <a:gd name="T17" fmla="*/ 291 h 532"/>
                <a:gd name="T18" fmla="*/ 732 w 922"/>
                <a:gd name="T19" fmla="*/ 247 h 532"/>
                <a:gd name="T20" fmla="*/ 674 w 922"/>
                <a:gd name="T21" fmla="*/ 205 h 532"/>
                <a:gd name="T22" fmla="*/ 611 w 922"/>
                <a:gd name="T23" fmla="*/ 166 h 532"/>
                <a:gd name="T24" fmla="*/ 541 w 922"/>
                <a:gd name="T25" fmla="*/ 128 h 532"/>
                <a:gd name="T26" fmla="*/ 468 w 922"/>
                <a:gd name="T27" fmla="*/ 95 h 532"/>
                <a:gd name="T28" fmla="*/ 389 w 922"/>
                <a:gd name="T29" fmla="*/ 66 h 532"/>
                <a:gd name="T30" fmla="*/ 308 w 922"/>
                <a:gd name="T31" fmla="*/ 41 h 532"/>
                <a:gd name="T32" fmla="*/ 222 w 922"/>
                <a:gd name="T33" fmla="*/ 22 h 532"/>
                <a:gd name="T34" fmla="*/ 135 w 922"/>
                <a:gd name="T35" fmla="*/ 8 h 532"/>
                <a:gd name="T36" fmla="*/ 46 w 922"/>
                <a:gd name="T37" fmla="*/ 0 h 532"/>
                <a:gd name="T38" fmla="*/ 0 w 922"/>
                <a:gd name="T39" fmla="*/ 0 h 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22" h="532">
                  <a:moveTo>
                    <a:pt x="0" y="0"/>
                  </a:moveTo>
                  <a:lnTo>
                    <a:pt x="0" y="532"/>
                  </a:lnTo>
                  <a:lnTo>
                    <a:pt x="922" y="532"/>
                  </a:lnTo>
                  <a:lnTo>
                    <a:pt x="921" y="511"/>
                  </a:lnTo>
                  <a:lnTo>
                    <a:pt x="912" y="468"/>
                  </a:lnTo>
                  <a:lnTo>
                    <a:pt x="892" y="425"/>
                  </a:lnTo>
                  <a:lnTo>
                    <a:pt x="864" y="380"/>
                  </a:lnTo>
                  <a:lnTo>
                    <a:pt x="828" y="335"/>
                  </a:lnTo>
                  <a:lnTo>
                    <a:pt x="784" y="291"/>
                  </a:lnTo>
                  <a:lnTo>
                    <a:pt x="732" y="247"/>
                  </a:lnTo>
                  <a:lnTo>
                    <a:pt x="674" y="205"/>
                  </a:lnTo>
                  <a:lnTo>
                    <a:pt x="611" y="166"/>
                  </a:lnTo>
                  <a:lnTo>
                    <a:pt x="541" y="128"/>
                  </a:lnTo>
                  <a:lnTo>
                    <a:pt x="468" y="95"/>
                  </a:lnTo>
                  <a:lnTo>
                    <a:pt x="389" y="66"/>
                  </a:lnTo>
                  <a:lnTo>
                    <a:pt x="308" y="41"/>
                  </a:lnTo>
                  <a:lnTo>
                    <a:pt x="222" y="22"/>
                  </a:lnTo>
                  <a:lnTo>
                    <a:pt x="135" y="8"/>
                  </a:ln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AC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87" name="Freeform 80"/>
            <p:cNvSpPr>
              <a:spLocks/>
            </p:cNvSpPr>
            <p:nvPr/>
          </p:nvSpPr>
          <p:spPr bwMode="auto">
            <a:xfrm>
              <a:off x="5490" y="3518"/>
              <a:ext cx="88" cy="130"/>
            </a:xfrm>
            <a:custGeom>
              <a:avLst/>
              <a:gdLst>
                <a:gd name="T0" fmla="*/ 173 w 349"/>
                <a:gd name="T1" fmla="*/ 2 h 520"/>
                <a:gd name="T2" fmla="*/ 169 w 349"/>
                <a:gd name="T3" fmla="*/ 2 h 520"/>
                <a:gd name="T4" fmla="*/ 165 w 349"/>
                <a:gd name="T5" fmla="*/ 3 h 520"/>
                <a:gd name="T6" fmla="*/ 123 w 349"/>
                <a:gd name="T7" fmla="*/ 11 h 520"/>
                <a:gd name="T8" fmla="*/ 40 w 349"/>
                <a:gd name="T9" fmla="*/ 29 h 520"/>
                <a:gd name="T10" fmla="*/ 0 w 349"/>
                <a:gd name="T11" fmla="*/ 41 h 520"/>
                <a:gd name="T12" fmla="*/ 349 w 349"/>
                <a:gd name="T13" fmla="*/ 520 h 520"/>
                <a:gd name="T14" fmla="*/ 349 w 349"/>
                <a:gd name="T15" fmla="*/ 254 h 520"/>
                <a:gd name="T16" fmla="*/ 192 w 349"/>
                <a:gd name="T17" fmla="*/ 0 h 520"/>
                <a:gd name="T18" fmla="*/ 183 w 349"/>
                <a:gd name="T19" fmla="*/ 0 h 520"/>
                <a:gd name="T20" fmla="*/ 173 w 349"/>
                <a:gd name="T21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9" h="520">
                  <a:moveTo>
                    <a:pt x="173" y="2"/>
                  </a:moveTo>
                  <a:lnTo>
                    <a:pt x="169" y="2"/>
                  </a:lnTo>
                  <a:lnTo>
                    <a:pt x="165" y="3"/>
                  </a:lnTo>
                  <a:lnTo>
                    <a:pt x="123" y="11"/>
                  </a:lnTo>
                  <a:lnTo>
                    <a:pt x="40" y="29"/>
                  </a:lnTo>
                  <a:lnTo>
                    <a:pt x="0" y="41"/>
                  </a:lnTo>
                  <a:lnTo>
                    <a:pt x="349" y="520"/>
                  </a:lnTo>
                  <a:lnTo>
                    <a:pt x="349" y="254"/>
                  </a:lnTo>
                  <a:lnTo>
                    <a:pt x="192" y="0"/>
                  </a:lnTo>
                  <a:lnTo>
                    <a:pt x="183" y="0"/>
                  </a:lnTo>
                  <a:lnTo>
                    <a:pt x="173" y="2"/>
                  </a:lnTo>
                  <a:close/>
                </a:path>
              </a:pathLst>
            </a:custGeom>
            <a:solidFill>
              <a:srgbClr val="378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88" name="Freeform 81"/>
            <p:cNvSpPr>
              <a:spLocks/>
            </p:cNvSpPr>
            <p:nvPr/>
          </p:nvSpPr>
          <p:spPr bwMode="auto">
            <a:xfrm>
              <a:off x="5578" y="3518"/>
              <a:ext cx="87" cy="130"/>
            </a:xfrm>
            <a:custGeom>
              <a:avLst/>
              <a:gdLst>
                <a:gd name="T0" fmla="*/ 176 w 350"/>
                <a:gd name="T1" fmla="*/ 2 h 520"/>
                <a:gd name="T2" fmla="*/ 180 w 350"/>
                <a:gd name="T3" fmla="*/ 2 h 520"/>
                <a:gd name="T4" fmla="*/ 184 w 350"/>
                <a:gd name="T5" fmla="*/ 3 h 520"/>
                <a:gd name="T6" fmla="*/ 226 w 350"/>
                <a:gd name="T7" fmla="*/ 11 h 520"/>
                <a:gd name="T8" fmla="*/ 309 w 350"/>
                <a:gd name="T9" fmla="*/ 29 h 520"/>
                <a:gd name="T10" fmla="*/ 350 w 350"/>
                <a:gd name="T11" fmla="*/ 41 h 520"/>
                <a:gd name="T12" fmla="*/ 0 w 350"/>
                <a:gd name="T13" fmla="*/ 520 h 520"/>
                <a:gd name="T14" fmla="*/ 0 w 350"/>
                <a:gd name="T15" fmla="*/ 254 h 520"/>
                <a:gd name="T16" fmla="*/ 157 w 350"/>
                <a:gd name="T17" fmla="*/ 0 h 520"/>
                <a:gd name="T18" fmla="*/ 167 w 350"/>
                <a:gd name="T19" fmla="*/ 0 h 520"/>
                <a:gd name="T20" fmla="*/ 176 w 350"/>
                <a:gd name="T21" fmla="*/ 2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0" h="520">
                  <a:moveTo>
                    <a:pt x="176" y="2"/>
                  </a:moveTo>
                  <a:lnTo>
                    <a:pt x="180" y="2"/>
                  </a:lnTo>
                  <a:lnTo>
                    <a:pt x="184" y="3"/>
                  </a:lnTo>
                  <a:lnTo>
                    <a:pt x="226" y="11"/>
                  </a:lnTo>
                  <a:lnTo>
                    <a:pt x="309" y="29"/>
                  </a:lnTo>
                  <a:lnTo>
                    <a:pt x="350" y="41"/>
                  </a:lnTo>
                  <a:lnTo>
                    <a:pt x="0" y="520"/>
                  </a:lnTo>
                  <a:lnTo>
                    <a:pt x="0" y="254"/>
                  </a:lnTo>
                  <a:lnTo>
                    <a:pt x="157" y="0"/>
                  </a:lnTo>
                  <a:lnTo>
                    <a:pt x="167" y="0"/>
                  </a:lnTo>
                  <a:lnTo>
                    <a:pt x="176" y="2"/>
                  </a:lnTo>
                  <a:close/>
                </a:path>
              </a:pathLst>
            </a:custGeom>
            <a:solidFill>
              <a:srgbClr val="3785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89" name="Freeform 82"/>
            <p:cNvSpPr>
              <a:spLocks/>
            </p:cNvSpPr>
            <p:nvPr/>
          </p:nvSpPr>
          <p:spPr bwMode="auto">
            <a:xfrm>
              <a:off x="5320" y="2917"/>
              <a:ext cx="515" cy="665"/>
            </a:xfrm>
            <a:custGeom>
              <a:avLst/>
              <a:gdLst>
                <a:gd name="T0" fmla="*/ 942 w 2060"/>
                <a:gd name="T1" fmla="*/ 1 h 2658"/>
                <a:gd name="T2" fmla="*/ 643 w 2060"/>
                <a:gd name="T3" fmla="*/ 47 h 2658"/>
                <a:gd name="T4" fmla="*/ 410 w 2060"/>
                <a:gd name="T5" fmla="*/ 147 h 2658"/>
                <a:gd name="T6" fmla="*/ 240 w 2060"/>
                <a:gd name="T7" fmla="*/ 297 h 2658"/>
                <a:gd name="T8" fmla="*/ 121 w 2060"/>
                <a:gd name="T9" fmla="*/ 487 h 2658"/>
                <a:gd name="T10" fmla="*/ 47 w 2060"/>
                <a:gd name="T11" fmla="*/ 715 h 2658"/>
                <a:gd name="T12" fmla="*/ 10 w 2060"/>
                <a:gd name="T13" fmla="*/ 971 h 2658"/>
                <a:gd name="T14" fmla="*/ 0 w 2060"/>
                <a:gd name="T15" fmla="*/ 1321 h 2658"/>
                <a:gd name="T16" fmla="*/ 12 w 2060"/>
                <a:gd name="T17" fmla="*/ 1543 h 2658"/>
                <a:gd name="T18" fmla="*/ 67 w 2060"/>
                <a:gd name="T19" fmla="*/ 1813 h 2658"/>
                <a:gd name="T20" fmla="*/ 161 w 2060"/>
                <a:gd name="T21" fmla="*/ 2046 h 2658"/>
                <a:gd name="T22" fmla="*/ 282 w 2060"/>
                <a:gd name="T23" fmla="*/ 2241 h 2658"/>
                <a:gd name="T24" fmla="*/ 444 w 2060"/>
                <a:gd name="T25" fmla="*/ 2433 h 2658"/>
                <a:gd name="T26" fmla="*/ 700 w 2060"/>
                <a:gd name="T27" fmla="*/ 2645 h 2658"/>
                <a:gd name="T28" fmla="*/ 697 w 2060"/>
                <a:gd name="T29" fmla="*/ 2624 h 2658"/>
                <a:gd name="T30" fmla="*/ 539 w 2060"/>
                <a:gd name="T31" fmla="*/ 2324 h 2658"/>
                <a:gd name="T32" fmla="*/ 443 w 2060"/>
                <a:gd name="T33" fmla="*/ 2070 h 2658"/>
                <a:gd name="T34" fmla="*/ 369 w 2060"/>
                <a:gd name="T35" fmla="*/ 1768 h 2658"/>
                <a:gd name="T36" fmla="*/ 344 w 2060"/>
                <a:gd name="T37" fmla="*/ 1432 h 2658"/>
                <a:gd name="T38" fmla="*/ 364 w 2060"/>
                <a:gd name="T39" fmla="*/ 1211 h 2658"/>
                <a:gd name="T40" fmla="*/ 404 w 2060"/>
                <a:gd name="T41" fmla="*/ 1031 h 2658"/>
                <a:gd name="T42" fmla="*/ 471 w 2060"/>
                <a:gd name="T43" fmla="*/ 851 h 2658"/>
                <a:gd name="T44" fmla="*/ 565 w 2060"/>
                <a:gd name="T45" fmla="*/ 672 h 2658"/>
                <a:gd name="T46" fmla="*/ 579 w 2060"/>
                <a:gd name="T47" fmla="*/ 652 h 2658"/>
                <a:gd name="T48" fmla="*/ 490 w 2060"/>
                <a:gd name="T49" fmla="*/ 902 h 2658"/>
                <a:gd name="T50" fmla="*/ 482 w 2060"/>
                <a:gd name="T51" fmla="*/ 1000 h 2658"/>
                <a:gd name="T52" fmla="*/ 678 w 2060"/>
                <a:gd name="T53" fmla="*/ 965 h 2658"/>
                <a:gd name="T54" fmla="*/ 1030 w 2060"/>
                <a:gd name="T55" fmla="*/ 949 h 2658"/>
                <a:gd name="T56" fmla="*/ 1383 w 2060"/>
                <a:gd name="T57" fmla="*/ 965 h 2658"/>
                <a:gd name="T58" fmla="*/ 1578 w 2060"/>
                <a:gd name="T59" fmla="*/ 1000 h 2658"/>
                <a:gd name="T60" fmla="*/ 1571 w 2060"/>
                <a:gd name="T61" fmla="*/ 902 h 2658"/>
                <a:gd name="T62" fmla="*/ 1482 w 2060"/>
                <a:gd name="T63" fmla="*/ 652 h 2658"/>
                <a:gd name="T64" fmla="*/ 1496 w 2060"/>
                <a:gd name="T65" fmla="*/ 672 h 2658"/>
                <a:gd name="T66" fmla="*/ 1590 w 2060"/>
                <a:gd name="T67" fmla="*/ 851 h 2658"/>
                <a:gd name="T68" fmla="*/ 1656 w 2060"/>
                <a:gd name="T69" fmla="*/ 1031 h 2658"/>
                <a:gd name="T70" fmla="*/ 1697 w 2060"/>
                <a:gd name="T71" fmla="*/ 1211 h 2658"/>
                <a:gd name="T72" fmla="*/ 1717 w 2060"/>
                <a:gd name="T73" fmla="*/ 1432 h 2658"/>
                <a:gd name="T74" fmla="*/ 1691 w 2060"/>
                <a:gd name="T75" fmla="*/ 1768 h 2658"/>
                <a:gd name="T76" fmla="*/ 1617 w 2060"/>
                <a:gd name="T77" fmla="*/ 2070 h 2658"/>
                <a:gd name="T78" fmla="*/ 1520 w 2060"/>
                <a:gd name="T79" fmla="*/ 2324 h 2658"/>
                <a:gd name="T80" fmla="*/ 1364 w 2060"/>
                <a:gd name="T81" fmla="*/ 2624 h 2658"/>
                <a:gd name="T82" fmla="*/ 1360 w 2060"/>
                <a:gd name="T83" fmla="*/ 2645 h 2658"/>
                <a:gd name="T84" fmla="*/ 1617 w 2060"/>
                <a:gd name="T85" fmla="*/ 2433 h 2658"/>
                <a:gd name="T86" fmla="*/ 1778 w 2060"/>
                <a:gd name="T87" fmla="*/ 2241 h 2658"/>
                <a:gd name="T88" fmla="*/ 1899 w 2060"/>
                <a:gd name="T89" fmla="*/ 2046 h 2658"/>
                <a:gd name="T90" fmla="*/ 1993 w 2060"/>
                <a:gd name="T91" fmla="*/ 1813 h 2658"/>
                <a:gd name="T92" fmla="*/ 2048 w 2060"/>
                <a:gd name="T93" fmla="*/ 1543 h 2658"/>
                <a:gd name="T94" fmla="*/ 2060 w 2060"/>
                <a:gd name="T95" fmla="*/ 1321 h 2658"/>
                <a:gd name="T96" fmla="*/ 2051 w 2060"/>
                <a:gd name="T97" fmla="*/ 971 h 2658"/>
                <a:gd name="T98" fmla="*/ 2014 w 2060"/>
                <a:gd name="T99" fmla="*/ 715 h 2658"/>
                <a:gd name="T100" fmla="*/ 1940 w 2060"/>
                <a:gd name="T101" fmla="*/ 487 h 2658"/>
                <a:gd name="T102" fmla="*/ 1821 w 2060"/>
                <a:gd name="T103" fmla="*/ 297 h 2658"/>
                <a:gd name="T104" fmla="*/ 1649 w 2060"/>
                <a:gd name="T105" fmla="*/ 147 h 2658"/>
                <a:gd name="T106" fmla="*/ 1418 w 2060"/>
                <a:gd name="T107" fmla="*/ 47 h 2658"/>
                <a:gd name="T108" fmla="*/ 1118 w 2060"/>
                <a:gd name="T109" fmla="*/ 1 h 26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060" h="2658">
                  <a:moveTo>
                    <a:pt x="1030" y="0"/>
                  </a:moveTo>
                  <a:lnTo>
                    <a:pt x="942" y="1"/>
                  </a:lnTo>
                  <a:lnTo>
                    <a:pt x="783" y="17"/>
                  </a:lnTo>
                  <a:lnTo>
                    <a:pt x="643" y="47"/>
                  </a:lnTo>
                  <a:lnTo>
                    <a:pt x="518" y="90"/>
                  </a:lnTo>
                  <a:lnTo>
                    <a:pt x="410" y="147"/>
                  </a:lnTo>
                  <a:lnTo>
                    <a:pt x="318" y="216"/>
                  </a:lnTo>
                  <a:lnTo>
                    <a:pt x="240" y="297"/>
                  </a:lnTo>
                  <a:lnTo>
                    <a:pt x="174" y="387"/>
                  </a:lnTo>
                  <a:lnTo>
                    <a:pt x="121" y="487"/>
                  </a:lnTo>
                  <a:lnTo>
                    <a:pt x="78" y="597"/>
                  </a:lnTo>
                  <a:lnTo>
                    <a:pt x="47" y="715"/>
                  </a:lnTo>
                  <a:lnTo>
                    <a:pt x="24" y="839"/>
                  </a:lnTo>
                  <a:lnTo>
                    <a:pt x="10" y="971"/>
                  </a:lnTo>
                  <a:lnTo>
                    <a:pt x="1" y="1107"/>
                  </a:lnTo>
                  <a:lnTo>
                    <a:pt x="0" y="1321"/>
                  </a:lnTo>
                  <a:lnTo>
                    <a:pt x="6" y="1470"/>
                  </a:lnTo>
                  <a:lnTo>
                    <a:pt x="12" y="1543"/>
                  </a:lnTo>
                  <a:lnTo>
                    <a:pt x="33" y="1683"/>
                  </a:lnTo>
                  <a:lnTo>
                    <a:pt x="67" y="1813"/>
                  </a:lnTo>
                  <a:lnTo>
                    <a:pt x="110" y="1935"/>
                  </a:lnTo>
                  <a:lnTo>
                    <a:pt x="161" y="2046"/>
                  </a:lnTo>
                  <a:lnTo>
                    <a:pt x="219" y="2148"/>
                  </a:lnTo>
                  <a:lnTo>
                    <a:pt x="282" y="2241"/>
                  </a:lnTo>
                  <a:lnTo>
                    <a:pt x="346" y="2324"/>
                  </a:lnTo>
                  <a:lnTo>
                    <a:pt x="444" y="2433"/>
                  </a:lnTo>
                  <a:lnTo>
                    <a:pt x="564" y="2544"/>
                  </a:lnTo>
                  <a:lnTo>
                    <a:pt x="700" y="2645"/>
                  </a:lnTo>
                  <a:lnTo>
                    <a:pt x="721" y="2658"/>
                  </a:lnTo>
                  <a:lnTo>
                    <a:pt x="697" y="2624"/>
                  </a:lnTo>
                  <a:lnTo>
                    <a:pt x="589" y="2429"/>
                  </a:lnTo>
                  <a:lnTo>
                    <a:pt x="539" y="2324"/>
                  </a:lnTo>
                  <a:lnTo>
                    <a:pt x="490" y="2204"/>
                  </a:lnTo>
                  <a:lnTo>
                    <a:pt x="443" y="2070"/>
                  </a:lnTo>
                  <a:lnTo>
                    <a:pt x="402" y="1924"/>
                  </a:lnTo>
                  <a:lnTo>
                    <a:pt x="369" y="1768"/>
                  </a:lnTo>
                  <a:lnTo>
                    <a:pt x="349" y="1603"/>
                  </a:lnTo>
                  <a:lnTo>
                    <a:pt x="344" y="1432"/>
                  </a:lnTo>
                  <a:lnTo>
                    <a:pt x="352" y="1300"/>
                  </a:lnTo>
                  <a:lnTo>
                    <a:pt x="364" y="1211"/>
                  </a:lnTo>
                  <a:lnTo>
                    <a:pt x="381" y="1121"/>
                  </a:lnTo>
                  <a:lnTo>
                    <a:pt x="404" y="1031"/>
                  </a:lnTo>
                  <a:lnTo>
                    <a:pt x="434" y="942"/>
                  </a:lnTo>
                  <a:lnTo>
                    <a:pt x="471" y="851"/>
                  </a:lnTo>
                  <a:lnTo>
                    <a:pt x="514" y="761"/>
                  </a:lnTo>
                  <a:lnTo>
                    <a:pt x="565" y="672"/>
                  </a:lnTo>
                  <a:lnTo>
                    <a:pt x="593" y="626"/>
                  </a:lnTo>
                  <a:lnTo>
                    <a:pt x="579" y="652"/>
                  </a:lnTo>
                  <a:lnTo>
                    <a:pt x="514" y="806"/>
                  </a:lnTo>
                  <a:lnTo>
                    <a:pt x="490" y="902"/>
                  </a:lnTo>
                  <a:lnTo>
                    <a:pt x="481" y="967"/>
                  </a:lnTo>
                  <a:lnTo>
                    <a:pt x="482" y="1000"/>
                  </a:lnTo>
                  <a:lnTo>
                    <a:pt x="501" y="993"/>
                  </a:lnTo>
                  <a:lnTo>
                    <a:pt x="678" y="965"/>
                  </a:lnTo>
                  <a:lnTo>
                    <a:pt x="888" y="950"/>
                  </a:lnTo>
                  <a:lnTo>
                    <a:pt x="1030" y="949"/>
                  </a:lnTo>
                  <a:lnTo>
                    <a:pt x="1172" y="950"/>
                  </a:lnTo>
                  <a:lnTo>
                    <a:pt x="1383" y="965"/>
                  </a:lnTo>
                  <a:lnTo>
                    <a:pt x="1559" y="993"/>
                  </a:lnTo>
                  <a:lnTo>
                    <a:pt x="1578" y="1000"/>
                  </a:lnTo>
                  <a:lnTo>
                    <a:pt x="1578" y="967"/>
                  </a:lnTo>
                  <a:lnTo>
                    <a:pt x="1571" y="902"/>
                  </a:lnTo>
                  <a:lnTo>
                    <a:pt x="1546" y="806"/>
                  </a:lnTo>
                  <a:lnTo>
                    <a:pt x="1482" y="652"/>
                  </a:lnTo>
                  <a:lnTo>
                    <a:pt x="1467" y="626"/>
                  </a:lnTo>
                  <a:lnTo>
                    <a:pt x="1496" y="672"/>
                  </a:lnTo>
                  <a:lnTo>
                    <a:pt x="1546" y="761"/>
                  </a:lnTo>
                  <a:lnTo>
                    <a:pt x="1590" y="851"/>
                  </a:lnTo>
                  <a:lnTo>
                    <a:pt x="1626" y="942"/>
                  </a:lnTo>
                  <a:lnTo>
                    <a:pt x="1656" y="1031"/>
                  </a:lnTo>
                  <a:lnTo>
                    <a:pt x="1679" y="1121"/>
                  </a:lnTo>
                  <a:lnTo>
                    <a:pt x="1697" y="1211"/>
                  </a:lnTo>
                  <a:lnTo>
                    <a:pt x="1709" y="1300"/>
                  </a:lnTo>
                  <a:lnTo>
                    <a:pt x="1717" y="1432"/>
                  </a:lnTo>
                  <a:lnTo>
                    <a:pt x="1712" y="1603"/>
                  </a:lnTo>
                  <a:lnTo>
                    <a:pt x="1691" y="1768"/>
                  </a:lnTo>
                  <a:lnTo>
                    <a:pt x="1659" y="1924"/>
                  </a:lnTo>
                  <a:lnTo>
                    <a:pt x="1617" y="2070"/>
                  </a:lnTo>
                  <a:lnTo>
                    <a:pt x="1570" y="2204"/>
                  </a:lnTo>
                  <a:lnTo>
                    <a:pt x="1520" y="2324"/>
                  </a:lnTo>
                  <a:lnTo>
                    <a:pt x="1471" y="2429"/>
                  </a:lnTo>
                  <a:lnTo>
                    <a:pt x="1364" y="2624"/>
                  </a:lnTo>
                  <a:lnTo>
                    <a:pt x="1340" y="2658"/>
                  </a:lnTo>
                  <a:lnTo>
                    <a:pt x="1360" y="2645"/>
                  </a:lnTo>
                  <a:lnTo>
                    <a:pt x="1496" y="2544"/>
                  </a:lnTo>
                  <a:lnTo>
                    <a:pt x="1617" y="2433"/>
                  </a:lnTo>
                  <a:lnTo>
                    <a:pt x="1714" y="2324"/>
                  </a:lnTo>
                  <a:lnTo>
                    <a:pt x="1778" y="2241"/>
                  </a:lnTo>
                  <a:lnTo>
                    <a:pt x="1841" y="2148"/>
                  </a:lnTo>
                  <a:lnTo>
                    <a:pt x="1899" y="2046"/>
                  </a:lnTo>
                  <a:lnTo>
                    <a:pt x="1950" y="1935"/>
                  </a:lnTo>
                  <a:lnTo>
                    <a:pt x="1993" y="1813"/>
                  </a:lnTo>
                  <a:lnTo>
                    <a:pt x="2028" y="1683"/>
                  </a:lnTo>
                  <a:lnTo>
                    <a:pt x="2048" y="1543"/>
                  </a:lnTo>
                  <a:lnTo>
                    <a:pt x="2053" y="1470"/>
                  </a:lnTo>
                  <a:lnTo>
                    <a:pt x="2060" y="1321"/>
                  </a:lnTo>
                  <a:lnTo>
                    <a:pt x="2059" y="1107"/>
                  </a:lnTo>
                  <a:lnTo>
                    <a:pt x="2051" y="971"/>
                  </a:lnTo>
                  <a:lnTo>
                    <a:pt x="2036" y="839"/>
                  </a:lnTo>
                  <a:lnTo>
                    <a:pt x="2014" y="715"/>
                  </a:lnTo>
                  <a:lnTo>
                    <a:pt x="1981" y="597"/>
                  </a:lnTo>
                  <a:lnTo>
                    <a:pt x="1940" y="487"/>
                  </a:lnTo>
                  <a:lnTo>
                    <a:pt x="1886" y="387"/>
                  </a:lnTo>
                  <a:lnTo>
                    <a:pt x="1821" y="297"/>
                  </a:lnTo>
                  <a:lnTo>
                    <a:pt x="1742" y="216"/>
                  </a:lnTo>
                  <a:lnTo>
                    <a:pt x="1649" y="147"/>
                  </a:lnTo>
                  <a:lnTo>
                    <a:pt x="1542" y="90"/>
                  </a:lnTo>
                  <a:lnTo>
                    <a:pt x="1418" y="47"/>
                  </a:lnTo>
                  <a:lnTo>
                    <a:pt x="1277" y="17"/>
                  </a:lnTo>
                  <a:lnTo>
                    <a:pt x="1118" y="1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90" name="Freeform 83"/>
            <p:cNvSpPr>
              <a:spLocks/>
            </p:cNvSpPr>
            <p:nvPr/>
          </p:nvSpPr>
          <p:spPr bwMode="auto">
            <a:xfrm>
              <a:off x="5525" y="3511"/>
              <a:ext cx="105" cy="96"/>
            </a:xfrm>
            <a:custGeom>
              <a:avLst/>
              <a:gdLst>
                <a:gd name="T0" fmla="*/ 0 w 421"/>
                <a:gd name="T1" fmla="*/ 36 h 385"/>
                <a:gd name="T2" fmla="*/ 210 w 421"/>
                <a:gd name="T3" fmla="*/ 385 h 385"/>
                <a:gd name="T4" fmla="*/ 421 w 421"/>
                <a:gd name="T5" fmla="*/ 36 h 385"/>
                <a:gd name="T6" fmla="*/ 414 w 421"/>
                <a:gd name="T7" fmla="*/ 33 h 385"/>
                <a:gd name="T8" fmla="*/ 343 w 421"/>
                <a:gd name="T9" fmla="*/ 14 h 385"/>
                <a:gd name="T10" fmla="*/ 256 w 421"/>
                <a:gd name="T11" fmla="*/ 2 h 385"/>
                <a:gd name="T12" fmla="*/ 187 w 421"/>
                <a:gd name="T13" fmla="*/ 0 h 385"/>
                <a:gd name="T14" fmla="*/ 114 w 421"/>
                <a:gd name="T15" fmla="*/ 5 h 385"/>
                <a:gd name="T16" fmla="*/ 37 w 421"/>
                <a:gd name="T17" fmla="*/ 22 h 385"/>
                <a:gd name="T18" fmla="*/ 0 w 421"/>
                <a:gd name="T19" fmla="*/ 36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1" h="385">
                  <a:moveTo>
                    <a:pt x="0" y="36"/>
                  </a:moveTo>
                  <a:lnTo>
                    <a:pt x="210" y="385"/>
                  </a:lnTo>
                  <a:lnTo>
                    <a:pt x="421" y="36"/>
                  </a:lnTo>
                  <a:lnTo>
                    <a:pt x="414" y="33"/>
                  </a:lnTo>
                  <a:lnTo>
                    <a:pt x="343" y="14"/>
                  </a:lnTo>
                  <a:lnTo>
                    <a:pt x="256" y="2"/>
                  </a:lnTo>
                  <a:lnTo>
                    <a:pt x="187" y="0"/>
                  </a:lnTo>
                  <a:lnTo>
                    <a:pt x="114" y="5"/>
                  </a:lnTo>
                  <a:lnTo>
                    <a:pt x="37" y="22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FDC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>
                <a:solidFill>
                  <a:prstClr val="black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</p:grpSp>
      <p:cxnSp>
        <p:nvCxnSpPr>
          <p:cNvPr id="92" name="직선 연결선 91"/>
          <p:cNvCxnSpPr/>
          <p:nvPr/>
        </p:nvCxnSpPr>
        <p:spPr>
          <a:xfrm>
            <a:off x="3916304" y="5099370"/>
            <a:ext cx="4104000" cy="0"/>
          </a:xfrm>
          <a:prstGeom prst="line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670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모서리가 둥근 직사각형 8">
            <a:extLst>
              <a:ext uri="{FF2B5EF4-FFF2-40B4-BE49-F238E27FC236}">
                <a16:creationId xmlns="" xmlns:a16="http://schemas.microsoft.com/office/drawing/2014/main" id="{F60CC54A-E5CC-4C3B-AA53-190C5BE377E9}"/>
              </a:ext>
            </a:extLst>
          </p:cNvPr>
          <p:cNvSpPr/>
          <p:nvPr/>
        </p:nvSpPr>
        <p:spPr>
          <a:xfrm rot="2700000">
            <a:off x="1952629" y="2751441"/>
            <a:ext cx="2184400" cy="2184400"/>
          </a:xfrm>
          <a:prstGeom prst="roundRect">
            <a:avLst>
              <a:gd name="adj" fmla="val 10272"/>
            </a:avLst>
          </a:prstGeom>
          <a:solidFill>
            <a:srgbClr val="0070C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DC3E6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93" name="모서리가 둥근 직사각형 10">
            <a:extLst>
              <a:ext uri="{FF2B5EF4-FFF2-40B4-BE49-F238E27FC236}">
                <a16:creationId xmlns="" xmlns:a16="http://schemas.microsoft.com/office/drawing/2014/main" id="{D2586A39-801F-42FF-93E4-5B8916636C10}"/>
              </a:ext>
            </a:extLst>
          </p:cNvPr>
          <p:cNvSpPr/>
          <p:nvPr/>
        </p:nvSpPr>
        <p:spPr>
          <a:xfrm rot="3573894">
            <a:off x="3918440" y="2751442"/>
            <a:ext cx="2184400" cy="2184400"/>
          </a:xfrm>
          <a:prstGeom prst="roundRect">
            <a:avLst>
              <a:gd name="adj" fmla="val 10272"/>
            </a:avLst>
          </a:prstGeom>
          <a:solidFill>
            <a:schemeClr val="tx2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96" name="모서리가 둥근 직사각형 10">
            <a:extLst>
              <a:ext uri="{FF2B5EF4-FFF2-40B4-BE49-F238E27FC236}">
                <a16:creationId xmlns="" xmlns:a16="http://schemas.microsoft.com/office/drawing/2014/main" id="{D2586A39-801F-42FF-93E4-5B8916636C10}"/>
              </a:ext>
            </a:extLst>
          </p:cNvPr>
          <p:cNvSpPr/>
          <p:nvPr/>
        </p:nvSpPr>
        <p:spPr>
          <a:xfrm rot="1800000">
            <a:off x="6092829" y="2804073"/>
            <a:ext cx="2184400" cy="2184400"/>
          </a:xfrm>
          <a:prstGeom prst="roundRect">
            <a:avLst>
              <a:gd name="adj" fmla="val 10272"/>
            </a:avLst>
          </a:prstGeom>
          <a:solidFill>
            <a:srgbClr val="0070C0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97" name="모서리가 둥근 직사각형 11">
            <a:extLst>
              <a:ext uri="{FF2B5EF4-FFF2-40B4-BE49-F238E27FC236}">
                <a16:creationId xmlns="" xmlns:a16="http://schemas.microsoft.com/office/drawing/2014/main" id="{BF1B76EA-E617-448A-A204-45C0BD1D014E}"/>
              </a:ext>
            </a:extLst>
          </p:cNvPr>
          <p:cNvSpPr/>
          <p:nvPr/>
        </p:nvSpPr>
        <p:spPr>
          <a:xfrm rot="2700000">
            <a:off x="8328029" y="2751442"/>
            <a:ext cx="2184400" cy="2184400"/>
          </a:xfrm>
          <a:prstGeom prst="roundRect">
            <a:avLst>
              <a:gd name="adj" fmla="val 10272"/>
            </a:avLst>
          </a:prstGeom>
          <a:solidFill>
            <a:srgbClr val="44536A"/>
          </a:solid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98" name="직사각형 97">
            <a:extLst>
              <a:ext uri="{FF2B5EF4-FFF2-40B4-BE49-F238E27FC236}">
                <a16:creationId xmlns="" xmlns:a16="http://schemas.microsoft.com/office/drawing/2014/main" id="{F4ACB105-4F3D-4B2B-9128-62E2A3A67A26}"/>
              </a:ext>
            </a:extLst>
          </p:cNvPr>
          <p:cNvSpPr/>
          <p:nvPr/>
        </p:nvSpPr>
        <p:spPr>
          <a:xfrm>
            <a:off x="2153612" y="3117998"/>
            <a:ext cx="1747316" cy="1417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</a:p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NOTE</a:t>
            </a: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소개</a:t>
            </a:r>
            <a:endParaRPr lang="en-US" altLang="ko-KR" sz="20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99" name="Freeform 6">
            <a:extLst>
              <a:ext uri="{FF2B5EF4-FFF2-40B4-BE49-F238E27FC236}">
                <a16:creationId xmlns="" xmlns:a16="http://schemas.microsoft.com/office/drawing/2014/main" id="{AFCA1B02-E49F-40F8-8830-3B5DE819CB8F}"/>
              </a:ext>
            </a:extLst>
          </p:cNvPr>
          <p:cNvSpPr>
            <a:spLocks/>
          </p:cNvSpPr>
          <p:nvPr/>
        </p:nvSpPr>
        <p:spPr bwMode="auto">
          <a:xfrm>
            <a:off x="9205032" y="2949034"/>
            <a:ext cx="433002" cy="383899"/>
          </a:xfrm>
          <a:custGeom>
            <a:avLst/>
            <a:gdLst>
              <a:gd name="T0" fmla="*/ 2689 w 3491"/>
              <a:gd name="T1" fmla="*/ 15 h 3097"/>
              <a:gd name="T2" fmla="*/ 2963 w 3491"/>
              <a:gd name="T3" fmla="*/ 108 h 3097"/>
              <a:gd name="T4" fmla="*/ 3204 w 3491"/>
              <a:gd name="T5" fmla="*/ 281 h 3097"/>
              <a:gd name="T6" fmla="*/ 3382 w 3491"/>
              <a:gd name="T7" fmla="*/ 518 h 3097"/>
              <a:gd name="T8" fmla="*/ 3475 w 3491"/>
              <a:gd name="T9" fmla="*/ 786 h 3097"/>
              <a:gd name="T10" fmla="*/ 3486 w 3491"/>
              <a:gd name="T11" fmla="*/ 1066 h 3097"/>
              <a:gd name="T12" fmla="*/ 3413 w 3491"/>
              <a:gd name="T13" fmla="*/ 1339 h 3097"/>
              <a:gd name="T14" fmla="*/ 3256 w 3491"/>
              <a:gd name="T15" fmla="*/ 1586 h 3097"/>
              <a:gd name="T16" fmla="*/ 1965 w 3491"/>
              <a:gd name="T17" fmla="*/ 2838 h 3097"/>
              <a:gd name="T18" fmla="*/ 1873 w 3491"/>
              <a:gd name="T19" fmla="*/ 2828 h 3097"/>
              <a:gd name="T20" fmla="*/ 1821 w 3491"/>
              <a:gd name="T21" fmla="*/ 2749 h 3097"/>
              <a:gd name="T22" fmla="*/ 1853 w 3491"/>
              <a:gd name="T23" fmla="*/ 2662 h 3097"/>
              <a:gd name="T24" fmla="*/ 3153 w 3491"/>
              <a:gd name="T25" fmla="*/ 1355 h 3097"/>
              <a:gd name="T26" fmla="*/ 3242 w 3491"/>
              <a:gd name="T27" fmla="*/ 1126 h 3097"/>
              <a:gd name="T28" fmla="*/ 3253 w 3491"/>
              <a:gd name="T29" fmla="*/ 885 h 3097"/>
              <a:gd name="T30" fmla="*/ 3183 w 3491"/>
              <a:gd name="T31" fmla="*/ 653 h 3097"/>
              <a:gd name="T32" fmla="*/ 3035 w 3491"/>
              <a:gd name="T33" fmla="*/ 448 h 3097"/>
              <a:gd name="T34" fmla="*/ 2825 w 3491"/>
              <a:gd name="T35" fmla="*/ 301 h 3097"/>
              <a:gd name="T36" fmla="*/ 2586 w 3491"/>
              <a:gd name="T37" fmla="*/ 234 h 3097"/>
              <a:gd name="T38" fmla="*/ 2340 w 3491"/>
              <a:gd name="T39" fmla="*/ 243 h 3097"/>
              <a:gd name="T40" fmla="*/ 2108 w 3491"/>
              <a:gd name="T41" fmla="*/ 331 h 3097"/>
              <a:gd name="T42" fmla="*/ 378 w 3491"/>
              <a:gd name="T43" fmla="*/ 1972 h 3097"/>
              <a:gd name="T44" fmla="*/ 258 w 3491"/>
              <a:gd name="T45" fmla="*/ 2149 h 3097"/>
              <a:gd name="T46" fmla="*/ 218 w 3491"/>
              <a:gd name="T47" fmla="*/ 2350 h 3097"/>
              <a:gd name="T48" fmla="*/ 258 w 3491"/>
              <a:gd name="T49" fmla="*/ 2551 h 3097"/>
              <a:gd name="T50" fmla="*/ 378 w 3491"/>
              <a:gd name="T51" fmla="*/ 2728 h 3097"/>
              <a:gd name="T52" fmla="*/ 558 w 3491"/>
              <a:gd name="T53" fmla="*/ 2846 h 3097"/>
              <a:gd name="T54" fmla="*/ 763 w 3491"/>
              <a:gd name="T55" fmla="*/ 2885 h 3097"/>
              <a:gd name="T56" fmla="*/ 968 w 3491"/>
              <a:gd name="T57" fmla="*/ 2846 h 3097"/>
              <a:gd name="T58" fmla="*/ 1149 w 3491"/>
              <a:gd name="T59" fmla="*/ 2728 h 3097"/>
              <a:gd name="T60" fmla="*/ 2809 w 3491"/>
              <a:gd name="T61" fmla="*/ 1091 h 3097"/>
              <a:gd name="T62" fmla="*/ 2837 w 3491"/>
              <a:gd name="T63" fmla="*/ 942 h 3097"/>
              <a:gd name="T64" fmla="*/ 2791 w 3491"/>
              <a:gd name="T65" fmla="*/ 797 h 3097"/>
              <a:gd name="T66" fmla="*/ 2677 w 3491"/>
              <a:gd name="T67" fmla="*/ 685 h 3097"/>
              <a:gd name="T68" fmla="*/ 2528 w 3491"/>
              <a:gd name="T69" fmla="*/ 641 h 3097"/>
              <a:gd name="T70" fmla="*/ 2377 w 3491"/>
              <a:gd name="T71" fmla="*/ 668 h 3097"/>
              <a:gd name="T72" fmla="*/ 1082 w 3491"/>
              <a:gd name="T73" fmla="*/ 1906 h 3097"/>
              <a:gd name="T74" fmla="*/ 992 w 3491"/>
              <a:gd name="T75" fmla="*/ 1937 h 3097"/>
              <a:gd name="T76" fmla="*/ 911 w 3491"/>
              <a:gd name="T77" fmla="*/ 1887 h 3097"/>
              <a:gd name="T78" fmla="*/ 900 w 3491"/>
              <a:gd name="T79" fmla="*/ 1796 h 3097"/>
              <a:gd name="T80" fmla="*/ 2165 w 3491"/>
              <a:gd name="T81" fmla="*/ 546 h 3097"/>
              <a:gd name="T82" fmla="*/ 2354 w 3491"/>
              <a:gd name="T83" fmla="*/ 449 h 3097"/>
              <a:gd name="T84" fmla="*/ 2562 w 3491"/>
              <a:gd name="T85" fmla="*/ 429 h 3097"/>
              <a:gd name="T86" fmla="*/ 2763 w 3491"/>
              <a:gd name="T87" fmla="*/ 488 h 3097"/>
              <a:gd name="T88" fmla="*/ 2932 w 3491"/>
              <a:gd name="T89" fmla="*/ 623 h 3097"/>
              <a:gd name="T90" fmla="*/ 3032 w 3491"/>
              <a:gd name="T91" fmla="*/ 809 h 3097"/>
              <a:gd name="T92" fmla="*/ 3053 w 3491"/>
              <a:gd name="T93" fmla="*/ 1012 h 3097"/>
              <a:gd name="T94" fmla="*/ 2993 w 3491"/>
              <a:gd name="T95" fmla="*/ 1209 h 3097"/>
              <a:gd name="T96" fmla="*/ 1303 w 3491"/>
              <a:gd name="T97" fmla="*/ 2879 h 3097"/>
              <a:gd name="T98" fmla="*/ 1094 w 3491"/>
              <a:gd name="T99" fmla="*/ 3025 h 3097"/>
              <a:gd name="T100" fmla="*/ 855 w 3491"/>
              <a:gd name="T101" fmla="*/ 3092 h 3097"/>
              <a:gd name="T102" fmla="*/ 609 w 3491"/>
              <a:gd name="T103" fmla="*/ 3083 h 3097"/>
              <a:gd name="T104" fmla="*/ 377 w 3491"/>
              <a:gd name="T105" fmla="*/ 2995 h 3097"/>
              <a:gd name="T106" fmla="*/ 178 w 3491"/>
              <a:gd name="T107" fmla="*/ 2832 h 3097"/>
              <a:gd name="T108" fmla="*/ 51 w 3491"/>
              <a:gd name="T109" fmla="*/ 2617 h 3097"/>
              <a:gd name="T110" fmla="*/ 0 w 3491"/>
              <a:gd name="T111" fmla="*/ 2381 h 3097"/>
              <a:gd name="T112" fmla="*/ 30 w 3491"/>
              <a:gd name="T113" fmla="*/ 2141 h 3097"/>
              <a:gd name="T114" fmla="*/ 139 w 3491"/>
              <a:gd name="T115" fmla="*/ 1920 h 3097"/>
              <a:gd name="T116" fmla="*/ 1872 w 3491"/>
              <a:gd name="T117" fmla="*/ 230 h 3097"/>
              <a:gd name="T118" fmla="*/ 2123 w 3491"/>
              <a:gd name="T119" fmla="*/ 76 h 3097"/>
              <a:gd name="T120" fmla="*/ 2402 w 3491"/>
              <a:gd name="T121" fmla="*/ 5 h 30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91" h="3097">
                <a:moveTo>
                  <a:pt x="2474" y="0"/>
                </a:moveTo>
                <a:lnTo>
                  <a:pt x="2546" y="0"/>
                </a:lnTo>
                <a:lnTo>
                  <a:pt x="2618" y="5"/>
                </a:lnTo>
                <a:lnTo>
                  <a:pt x="2689" y="15"/>
                </a:lnTo>
                <a:lnTo>
                  <a:pt x="2758" y="31"/>
                </a:lnTo>
                <a:lnTo>
                  <a:pt x="2828" y="51"/>
                </a:lnTo>
                <a:lnTo>
                  <a:pt x="2896" y="76"/>
                </a:lnTo>
                <a:lnTo>
                  <a:pt x="2963" y="108"/>
                </a:lnTo>
                <a:lnTo>
                  <a:pt x="3026" y="143"/>
                </a:lnTo>
                <a:lnTo>
                  <a:pt x="3088" y="183"/>
                </a:lnTo>
                <a:lnTo>
                  <a:pt x="3147" y="230"/>
                </a:lnTo>
                <a:lnTo>
                  <a:pt x="3204" y="281"/>
                </a:lnTo>
                <a:lnTo>
                  <a:pt x="3256" y="336"/>
                </a:lnTo>
                <a:lnTo>
                  <a:pt x="3303" y="394"/>
                </a:lnTo>
                <a:lnTo>
                  <a:pt x="3345" y="455"/>
                </a:lnTo>
                <a:lnTo>
                  <a:pt x="3382" y="518"/>
                </a:lnTo>
                <a:lnTo>
                  <a:pt x="3413" y="582"/>
                </a:lnTo>
                <a:lnTo>
                  <a:pt x="3439" y="650"/>
                </a:lnTo>
                <a:lnTo>
                  <a:pt x="3460" y="717"/>
                </a:lnTo>
                <a:lnTo>
                  <a:pt x="3475" y="786"/>
                </a:lnTo>
                <a:lnTo>
                  <a:pt x="3486" y="856"/>
                </a:lnTo>
                <a:lnTo>
                  <a:pt x="3491" y="926"/>
                </a:lnTo>
                <a:lnTo>
                  <a:pt x="3491" y="996"/>
                </a:lnTo>
                <a:lnTo>
                  <a:pt x="3486" y="1066"/>
                </a:lnTo>
                <a:lnTo>
                  <a:pt x="3475" y="1136"/>
                </a:lnTo>
                <a:lnTo>
                  <a:pt x="3460" y="1205"/>
                </a:lnTo>
                <a:lnTo>
                  <a:pt x="3439" y="1273"/>
                </a:lnTo>
                <a:lnTo>
                  <a:pt x="3413" y="1339"/>
                </a:lnTo>
                <a:lnTo>
                  <a:pt x="3382" y="1404"/>
                </a:lnTo>
                <a:lnTo>
                  <a:pt x="3345" y="1467"/>
                </a:lnTo>
                <a:lnTo>
                  <a:pt x="3303" y="1528"/>
                </a:lnTo>
                <a:lnTo>
                  <a:pt x="3256" y="1586"/>
                </a:lnTo>
                <a:lnTo>
                  <a:pt x="3204" y="1641"/>
                </a:lnTo>
                <a:lnTo>
                  <a:pt x="2007" y="2813"/>
                </a:lnTo>
                <a:lnTo>
                  <a:pt x="1988" y="2828"/>
                </a:lnTo>
                <a:lnTo>
                  <a:pt x="1965" y="2838"/>
                </a:lnTo>
                <a:lnTo>
                  <a:pt x="1942" y="2844"/>
                </a:lnTo>
                <a:lnTo>
                  <a:pt x="1918" y="2844"/>
                </a:lnTo>
                <a:lnTo>
                  <a:pt x="1894" y="2838"/>
                </a:lnTo>
                <a:lnTo>
                  <a:pt x="1873" y="2828"/>
                </a:lnTo>
                <a:lnTo>
                  <a:pt x="1853" y="2813"/>
                </a:lnTo>
                <a:lnTo>
                  <a:pt x="1837" y="2793"/>
                </a:lnTo>
                <a:lnTo>
                  <a:pt x="1827" y="2772"/>
                </a:lnTo>
                <a:lnTo>
                  <a:pt x="1821" y="2749"/>
                </a:lnTo>
                <a:lnTo>
                  <a:pt x="1821" y="2726"/>
                </a:lnTo>
                <a:lnTo>
                  <a:pt x="1827" y="2703"/>
                </a:lnTo>
                <a:lnTo>
                  <a:pt x="1837" y="2681"/>
                </a:lnTo>
                <a:lnTo>
                  <a:pt x="1853" y="2662"/>
                </a:lnTo>
                <a:lnTo>
                  <a:pt x="3035" y="1505"/>
                </a:lnTo>
                <a:lnTo>
                  <a:pt x="3079" y="1458"/>
                </a:lnTo>
                <a:lnTo>
                  <a:pt x="3118" y="1407"/>
                </a:lnTo>
                <a:lnTo>
                  <a:pt x="3153" y="1355"/>
                </a:lnTo>
                <a:lnTo>
                  <a:pt x="3183" y="1300"/>
                </a:lnTo>
                <a:lnTo>
                  <a:pt x="3208" y="1243"/>
                </a:lnTo>
                <a:lnTo>
                  <a:pt x="3228" y="1185"/>
                </a:lnTo>
                <a:lnTo>
                  <a:pt x="3242" y="1126"/>
                </a:lnTo>
                <a:lnTo>
                  <a:pt x="3253" y="1066"/>
                </a:lnTo>
                <a:lnTo>
                  <a:pt x="3257" y="1006"/>
                </a:lnTo>
                <a:lnTo>
                  <a:pt x="3257" y="946"/>
                </a:lnTo>
                <a:lnTo>
                  <a:pt x="3253" y="885"/>
                </a:lnTo>
                <a:lnTo>
                  <a:pt x="3242" y="826"/>
                </a:lnTo>
                <a:lnTo>
                  <a:pt x="3228" y="766"/>
                </a:lnTo>
                <a:lnTo>
                  <a:pt x="3208" y="709"/>
                </a:lnTo>
                <a:lnTo>
                  <a:pt x="3183" y="653"/>
                </a:lnTo>
                <a:lnTo>
                  <a:pt x="3153" y="598"/>
                </a:lnTo>
                <a:lnTo>
                  <a:pt x="3118" y="545"/>
                </a:lnTo>
                <a:lnTo>
                  <a:pt x="3079" y="495"/>
                </a:lnTo>
                <a:lnTo>
                  <a:pt x="3035" y="448"/>
                </a:lnTo>
                <a:lnTo>
                  <a:pt x="2985" y="403"/>
                </a:lnTo>
                <a:lnTo>
                  <a:pt x="2935" y="364"/>
                </a:lnTo>
                <a:lnTo>
                  <a:pt x="2881" y="331"/>
                </a:lnTo>
                <a:lnTo>
                  <a:pt x="2825" y="301"/>
                </a:lnTo>
                <a:lnTo>
                  <a:pt x="2767" y="277"/>
                </a:lnTo>
                <a:lnTo>
                  <a:pt x="2708" y="258"/>
                </a:lnTo>
                <a:lnTo>
                  <a:pt x="2648" y="243"/>
                </a:lnTo>
                <a:lnTo>
                  <a:pt x="2586" y="234"/>
                </a:lnTo>
                <a:lnTo>
                  <a:pt x="2525" y="229"/>
                </a:lnTo>
                <a:lnTo>
                  <a:pt x="2464" y="229"/>
                </a:lnTo>
                <a:lnTo>
                  <a:pt x="2402" y="234"/>
                </a:lnTo>
                <a:lnTo>
                  <a:pt x="2340" y="243"/>
                </a:lnTo>
                <a:lnTo>
                  <a:pt x="2280" y="258"/>
                </a:lnTo>
                <a:lnTo>
                  <a:pt x="2221" y="277"/>
                </a:lnTo>
                <a:lnTo>
                  <a:pt x="2164" y="301"/>
                </a:lnTo>
                <a:lnTo>
                  <a:pt x="2108" y="331"/>
                </a:lnTo>
                <a:lnTo>
                  <a:pt x="2055" y="364"/>
                </a:lnTo>
                <a:lnTo>
                  <a:pt x="2003" y="403"/>
                </a:lnTo>
                <a:lnTo>
                  <a:pt x="1955" y="448"/>
                </a:lnTo>
                <a:lnTo>
                  <a:pt x="378" y="1972"/>
                </a:lnTo>
                <a:lnTo>
                  <a:pt x="341" y="2013"/>
                </a:lnTo>
                <a:lnTo>
                  <a:pt x="307" y="2057"/>
                </a:lnTo>
                <a:lnTo>
                  <a:pt x="280" y="2102"/>
                </a:lnTo>
                <a:lnTo>
                  <a:pt x="258" y="2149"/>
                </a:lnTo>
                <a:lnTo>
                  <a:pt x="241" y="2199"/>
                </a:lnTo>
                <a:lnTo>
                  <a:pt x="228" y="2248"/>
                </a:lnTo>
                <a:lnTo>
                  <a:pt x="220" y="2299"/>
                </a:lnTo>
                <a:lnTo>
                  <a:pt x="218" y="2350"/>
                </a:lnTo>
                <a:lnTo>
                  <a:pt x="220" y="2402"/>
                </a:lnTo>
                <a:lnTo>
                  <a:pt x="228" y="2452"/>
                </a:lnTo>
                <a:lnTo>
                  <a:pt x="241" y="2503"/>
                </a:lnTo>
                <a:lnTo>
                  <a:pt x="258" y="2551"/>
                </a:lnTo>
                <a:lnTo>
                  <a:pt x="280" y="2599"/>
                </a:lnTo>
                <a:lnTo>
                  <a:pt x="307" y="2644"/>
                </a:lnTo>
                <a:lnTo>
                  <a:pt x="341" y="2687"/>
                </a:lnTo>
                <a:lnTo>
                  <a:pt x="378" y="2728"/>
                </a:lnTo>
                <a:lnTo>
                  <a:pt x="419" y="2765"/>
                </a:lnTo>
                <a:lnTo>
                  <a:pt x="463" y="2796"/>
                </a:lnTo>
                <a:lnTo>
                  <a:pt x="509" y="2824"/>
                </a:lnTo>
                <a:lnTo>
                  <a:pt x="558" y="2846"/>
                </a:lnTo>
                <a:lnTo>
                  <a:pt x="608" y="2863"/>
                </a:lnTo>
                <a:lnTo>
                  <a:pt x="660" y="2874"/>
                </a:lnTo>
                <a:lnTo>
                  <a:pt x="711" y="2882"/>
                </a:lnTo>
                <a:lnTo>
                  <a:pt x="763" y="2885"/>
                </a:lnTo>
                <a:lnTo>
                  <a:pt x="816" y="2882"/>
                </a:lnTo>
                <a:lnTo>
                  <a:pt x="867" y="2874"/>
                </a:lnTo>
                <a:lnTo>
                  <a:pt x="919" y="2863"/>
                </a:lnTo>
                <a:lnTo>
                  <a:pt x="968" y="2846"/>
                </a:lnTo>
                <a:lnTo>
                  <a:pt x="1018" y="2824"/>
                </a:lnTo>
                <a:lnTo>
                  <a:pt x="1064" y="2796"/>
                </a:lnTo>
                <a:lnTo>
                  <a:pt x="1108" y="2765"/>
                </a:lnTo>
                <a:lnTo>
                  <a:pt x="1149" y="2728"/>
                </a:lnTo>
                <a:lnTo>
                  <a:pt x="2741" y="1187"/>
                </a:lnTo>
                <a:lnTo>
                  <a:pt x="2768" y="1158"/>
                </a:lnTo>
                <a:lnTo>
                  <a:pt x="2791" y="1125"/>
                </a:lnTo>
                <a:lnTo>
                  <a:pt x="2809" y="1091"/>
                </a:lnTo>
                <a:lnTo>
                  <a:pt x="2823" y="1055"/>
                </a:lnTo>
                <a:lnTo>
                  <a:pt x="2831" y="1018"/>
                </a:lnTo>
                <a:lnTo>
                  <a:pt x="2837" y="980"/>
                </a:lnTo>
                <a:lnTo>
                  <a:pt x="2837" y="942"/>
                </a:lnTo>
                <a:lnTo>
                  <a:pt x="2831" y="904"/>
                </a:lnTo>
                <a:lnTo>
                  <a:pt x="2823" y="867"/>
                </a:lnTo>
                <a:lnTo>
                  <a:pt x="2809" y="832"/>
                </a:lnTo>
                <a:lnTo>
                  <a:pt x="2791" y="797"/>
                </a:lnTo>
                <a:lnTo>
                  <a:pt x="2768" y="764"/>
                </a:lnTo>
                <a:lnTo>
                  <a:pt x="2741" y="734"/>
                </a:lnTo>
                <a:lnTo>
                  <a:pt x="2710" y="707"/>
                </a:lnTo>
                <a:lnTo>
                  <a:pt x="2677" y="685"/>
                </a:lnTo>
                <a:lnTo>
                  <a:pt x="2642" y="668"/>
                </a:lnTo>
                <a:lnTo>
                  <a:pt x="2605" y="654"/>
                </a:lnTo>
                <a:lnTo>
                  <a:pt x="2567" y="645"/>
                </a:lnTo>
                <a:lnTo>
                  <a:pt x="2528" y="641"/>
                </a:lnTo>
                <a:lnTo>
                  <a:pt x="2490" y="641"/>
                </a:lnTo>
                <a:lnTo>
                  <a:pt x="2452" y="645"/>
                </a:lnTo>
                <a:lnTo>
                  <a:pt x="2415" y="654"/>
                </a:lnTo>
                <a:lnTo>
                  <a:pt x="2377" y="668"/>
                </a:lnTo>
                <a:lnTo>
                  <a:pt x="2343" y="685"/>
                </a:lnTo>
                <a:lnTo>
                  <a:pt x="2309" y="707"/>
                </a:lnTo>
                <a:lnTo>
                  <a:pt x="2278" y="734"/>
                </a:lnTo>
                <a:lnTo>
                  <a:pt x="1082" y="1906"/>
                </a:lnTo>
                <a:lnTo>
                  <a:pt x="1062" y="1922"/>
                </a:lnTo>
                <a:lnTo>
                  <a:pt x="1040" y="1931"/>
                </a:lnTo>
                <a:lnTo>
                  <a:pt x="1017" y="1937"/>
                </a:lnTo>
                <a:lnTo>
                  <a:pt x="992" y="1937"/>
                </a:lnTo>
                <a:lnTo>
                  <a:pt x="969" y="1931"/>
                </a:lnTo>
                <a:lnTo>
                  <a:pt x="947" y="1922"/>
                </a:lnTo>
                <a:lnTo>
                  <a:pt x="927" y="1906"/>
                </a:lnTo>
                <a:lnTo>
                  <a:pt x="911" y="1887"/>
                </a:lnTo>
                <a:lnTo>
                  <a:pt x="900" y="1865"/>
                </a:lnTo>
                <a:lnTo>
                  <a:pt x="896" y="1842"/>
                </a:lnTo>
                <a:lnTo>
                  <a:pt x="896" y="1819"/>
                </a:lnTo>
                <a:lnTo>
                  <a:pt x="900" y="1796"/>
                </a:lnTo>
                <a:lnTo>
                  <a:pt x="911" y="1775"/>
                </a:lnTo>
                <a:lnTo>
                  <a:pt x="927" y="1755"/>
                </a:lnTo>
                <a:lnTo>
                  <a:pt x="2123" y="583"/>
                </a:lnTo>
                <a:lnTo>
                  <a:pt x="2165" y="546"/>
                </a:lnTo>
                <a:lnTo>
                  <a:pt x="2209" y="515"/>
                </a:lnTo>
                <a:lnTo>
                  <a:pt x="2255" y="488"/>
                </a:lnTo>
                <a:lnTo>
                  <a:pt x="2304" y="465"/>
                </a:lnTo>
                <a:lnTo>
                  <a:pt x="2354" y="449"/>
                </a:lnTo>
                <a:lnTo>
                  <a:pt x="2405" y="436"/>
                </a:lnTo>
                <a:lnTo>
                  <a:pt x="2457" y="429"/>
                </a:lnTo>
                <a:lnTo>
                  <a:pt x="2509" y="427"/>
                </a:lnTo>
                <a:lnTo>
                  <a:pt x="2562" y="429"/>
                </a:lnTo>
                <a:lnTo>
                  <a:pt x="2613" y="436"/>
                </a:lnTo>
                <a:lnTo>
                  <a:pt x="2665" y="449"/>
                </a:lnTo>
                <a:lnTo>
                  <a:pt x="2714" y="465"/>
                </a:lnTo>
                <a:lnTo>
                  <a:pt x="2763" y="488"/>
                </a:lnTo>
                <a:lnTo>
                  <a:pt x="2810" y="515"/>
                </a:lnTo>
                <a:lnTo>
                  <a:pt x="2854" y="546"/>
                </a:lnTo>
                <a:lnTo>
                  <a:pt x="2895" y="583"/>
                </a:lnTo>
                <a:lnTo>
                  <a:pt x="2932" y="623"/>
                </a:lnTo>
                <a:lnTo>
                  <a:pt x="2965" y="666"/>
                </a:lnTo>
                <a:lnTo>
                  <a:pt x="2993" y="713"/>
                </a:lnTo>
                <a:lnTo>
                  <a:pt x="3015" y="760"/>
                </a:lnTo>
                <a:lnTo>
                  <a:pt x="3032" y="809"/>
                </a:lnTo>
                <a:lnTo>
                  <a:pt x="3045" y="859"/>
                </a:lnTo>
                <a:lnTo>
                  <a:pt x="3053" y="910"/>
                </a:lnTo>
                <a:lnTo>
                  <a:pt x="3055" y="961"/>
                </a:lnTo>
                <a:lnTo>
                  <a:pt x="3053" y="1012"/>
                </a:lnTo>
                <a:lnTo>
                  <a:pt x="3045" y="1063"/>
                </a:lnTo>
                <a:lnTo>
                  <a:pt x="3032" y="1113"/>
                </a:lnTo>
                <a:lnTo>
                  <a:pt x="3015" y="1162"/>
                </a:lnTo>
                <a:lnTo>
                  <a:pt x="2993" y="1209"/>
                </a:lnTo>
                <a:lnTo>
                  <a:pt x="2965" y="1255"/>
                </a:lnTo>
                <a:lnTo>
                  <a:pt x="2932" y="1298"/>
                </a:lnTo>
                <a:lnTo>
                  <a:pt x="2895" y="1339"/>
                </a:lnTo>
                <a:lnTo>
                  <a:pt x="1303" y="2879"/>
                </a:lnTo>
                <a:lnTo>
                  <a:pt x="1255" y="2923"/>
                </a:lnTo>
                <a:lnTo>
                  <a:pt x="1203" y="2962"/>
                </a:lnTo>
                <a:lnTo>
                  <a:pt x="1150" y="2995"/>
                </a:lnTo>
                <a:lnTo>
                  <a:pt x="1094" y="3025"/>
                </a:lnTo>
                <a:lnTo>
                  <a:pt x="1036" y="3049"/>
                </a:lnTo>
                <a:lnTo>
                  <a:pt x="977" y="3068"/>
                </a:lnTo>
                <a:lnTo>
                  <a:pt x="917" y="3083"/>
                </a:lnTo>
                <a:lnTo>
                  <a:pt x="855" y="3092"/>
                </a:lnTo>
                <a:lnTo>
                  <a:pt x="794" y="3097"/>
                </a:lnTo>
                <a:lnTo>
                  <a:pt x="733" y="3097"/>
                </a:lnTo>
                <a:lnTo>
                  <a:pt x="671" y="3092"/>
                </a:lnTo>
                <a:lnTo>
                  <a:pt x="609" y="3083"/>
                </a:lnTo>
                <a:lnTo>
                  <a:pt x="549" y="3068"/>
                </a:lnTo>
                <a:lnTo>
                  <a:pt x="490" y="3049"/>
                </a:lnTo>
                <a:lnTo>
                  <a:pt x="433" y="3025"/>
                </a:lnTo>
                <a:lnTo>
                  <a:pt x="377" y="2995"/>
                </a:lnTo>
                <a:lnTo>
                  <a:pt x="323" y="2962"/>
                </a:lnTo>
                <a:lnTo>
                  <a:pt x="272" y="2923"/>
                </a:lnTo>
                <a:lnTo>
                  <a:pt x="224" y="2879"/>
                </a:lnTo>
                <a:lnTo>
                  <a:pt x="178" y="2832"/>
                </a:lnTo>
                <a:lnTo>
                  <a:pt x="139" y="2782"/>
                </a:lnTo>
                <a:lnTo>
                  <a:pt x="104" y="2729"/>
                </a:lnTo>
                <a:lnTo>
                  <a:pt x="75" y="2674"/>
                </a:lnTo>
                <a:lnTo>
                  <a:pt x="51" y="2617"/>
                </a:lnTo>
                <a:lnTo>
                  <a:pt x="30" y="2560"/>
                </a:lnTo>
                <a:lnTo>
                  <a:pt x="15" y="2501"/>
                </a:lnTo>
                <a:lnTo>
                  <a:pt x="5" y="2441"/>
                </a:lnTo>
                <a:lnTo>
                  <a:pt x="0" y="2381"/>
                </a:lnTo>
                <a:lnTo>
                  <a:pt x="0" y="2321"/>
                </a:lnTo>
                <a:lnTo>
                  <a:pt x="5" y="2260"/>
                </a:lnTo>
                <a:lnTo>
                  <a:pt x="15" y="2200"/>
                </a:lnTo>
                <a:lnTo>
                  <a:pt x="30" y="2141"/>
                </a:lnTo>
                <a:lnTo>
                  <a:pt x="51" y="2083"/>
                </a:lnTo>
                <a:lnTo>
                  <a:pt x="75" y="2027"/>
                </a:lnTo>
                <a:lnTo>
                  <a:pt x="104" y="1972"/>
                </a:lnTo>
                <a:lnTo>
                  <a:pt x="139" y="1920"/>
                </a:lnTo>
                <a:lnTo>
                  <a:pt x="178" y="1869"/>
                </a:lnTo>
                <a:lnTo>
                  <a:pt x="224" y="1822"/>
                </a:lnTo>
                <a:lnTo>
                  <a:pt x="1815" y="281"/>
                </a:lnTo>
                <a:lnTo>
                  <a:pt x="1872" y="230"/>
                </a:lnTo>
                <a:lnTo>
                  <a:pt x="1931" y="183"/>
                </a:lnTo>
                <a:lnTo>
                  <a:pt x="1992" y="143"/>
                </a:lnTo>
                <a:lnTo>
                  <a:pt x="2057" y="108"/>
                </a:lnTo>
                <a:lnTo>
                  <a:pt x="2123" y="76"/>
                </a:lnTo>
                <a:lnTo>
                  <a:pt x="2191" y="51"/>
                </a:lnTo>
                <a:lnTo>
                  <a:pt x="2261" y="31"/>
                </a:lnTo>
                <a:lnTo>
                  <a:pt x="2331" y="15"/>
                </a:lnTo>
                <a:lnTo>
                  <a:pt x="2402" y="5"/>
                </a:lnTo>
                <a:lnTo>
                  <a:pt x="2474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00" name="Freeform 11">
            <a:extLst>
              <a:ext uri="{FF2B5EF4-FFF2-40B4-BE49-F238E27FC236}">
                <a16:creationId xmlns="" xmlns:a16="http://schemas.microsoft.com/office/drawing/2014/main" id="{53B7E05B-0CA5-4A73-9BB0-D0A91C4894DE}"/>
              </a:ext>
            </a:extLst>
          </p:cNvPr>
          <p:cNvSpPr>
            <a:spLocks noEditPoints="1"/>
          </p:cNvSpPr>
          <p:nvPr/>
        </p:nvSpPr>
        <p:spPr bwMode="auto">
          <a:xfrm>
            <a:off x="4934300" y="2930720"/>
            <a:ext cx="426294" cy="523370"/>
          </a:xfrm>
          <a:custGeom>
            <a:avLst/>
            <a:gdLst>
              <a:gd name="T0" fmla="*/ 1930 w 2831"/>
              <a:gd name="T1" fmla="*/ 2787 h 3472"/>
              <a:gd name="T2" fmla="*/ 1791 w 2831"/>
              <a:gd name="T3" fmla="*/ 2855 h 3472"/>
              <a:gd name="T4" fmla="*/ 2114 w 2831"/>
              <a:gd name="T5" fmla="*/ 3172 h 3472"/>
              <a:gd name="T6" fmla="*/ 2628 w 2831"/>
              <a:gd name="T7" fmla="*/ 2656 h 3472"/>
              <a:gd name="T8" fmla="*/ 2538 w 2831"/>
              <a:gd name="T9" fmla="*/ 2529 h 3472"/>
              <a:gd name="T10" fmla="*/ 1440 w 2831"/>
              <a:gd name="T11" fmla="*/ 2529 h 3472"/>
              <a:gd name="T12" fmla="*/ 914 w 2831"/>
              <a:gd name="T13" fmla="*/ 2569 h 3472"/>
              <a:gd name="T14" fmla="*/ 928 w 2831"/>
              <a:gd name="T15" fmla="*/ 2433 h 3472"/>
              <a:gd name="T16" fmla="*/ 807 w 2831"/>
              <a:gd name="T17" fmla="*/ 2382 h 3472"/>
              <a:gd name="T18" fmla="*/ 439 w 2831"/>
              <a:gd name="T19" fmla="*/ 2514 h 3472"/>
              <a:gd name="T20" fmla="*/ 470 w 2831"/>
              <a:gd name="T21" fmla="*/ 2433 h 3472"/>
              <a:gd name="T22" fmla="*/ 2186 w 2831"/>
              <a:gd name="T23" fmla="*/ 2182 h 3472"/>
              <a:gd name="T24" fmla="*/ 2642 w 2831"/>
              <a:gd name="T25" fmla="*/ 2371 h 3472"/>
              <a:gd name="T26" fmla="*/ 2831 w 2831"/>
              <a:gd name="T27" fmla="*/ 2827 h 3472"/>
              <a:gd name="T28" fmla="*/ 2642 w 2831"/>
              <a:gd name="T29" fmla="*/ 3283 h 3472"/>
              <a:gd name="T30" fmla="*/ 2186 w 2831"/>
              <a:gd name="T31" fmla="*/ 3472 h 3472"/>
              <a:gd name="T32" fmla="*/ 1729 w 2831"/>
              <a:gd name="T33" fmla="*/ 3283 h 3472"/>
              <a:gd name="T34" fmla="*/ 1540 w 2831"/>
              <a:gd name="T35" fmla="*/ 2827 h 3472"/>
              <a:gd name="T36" fmla="*/ 1729 w 2831"/>
              <a:gd name="T37" fmla="*/ 2371 h 3472"/>
              <a:gd name="T38" fmla="*/ 2186 w 2831"/>
              <a:gd name="T39" fmla="*/ 2182 h 3472"/>
              <a:gd name="T40" fmla="*/ 1540 w 2831"/>
              <a:gd name="T41" fmla="*/ 2083 h 3472"/>
              <a:gd name="T42" fmla="*/ 914 w 2831"/>
              <a:gd name="T43" fmla="*/ 2123 h 3472"/>
              <a:gd name="T44" fmla="*/ 928 w 2831"/>
              <a:gd name="T45" fmla="*/ 1986 h 3472"/>
              <a:gd name="T46" fmla="*/ 807 w 2831"/>
              <a:gd name="T47" fmla="*/ 1957 h 3472"/>
              <a:gd name="T48" fmla="*/ 439 w 2831"/>
              <a:gd name="T49" fmla="*/ 2088 h 3472"/>
              <a:gd name="T50" fmla="*/ 470 w 2831"/>
              <a:gd name="T51" fmla="*/ 2007 h 3472"/>
              <a:gd name="T52" fmla="*/ 944 w 2831"/>
              <a:gd name="T53" fmla="*/ 1588 h 3472"/>
              <a:gd name="T54" fmla="*/ 1786 w 2831"/>
              <a:gd name="T55" fmla="*/ 1702 h 3472"/>
              <a:gd name="T56" fmla="*/ 904 w 2831"/>
              <a:gd name="T57" fmla="*/ 1716 h 3472"/>
              <a:gd name="T58" fmla="*/ 944 w 2831"/>
              <a:gd name="T59" fmla="*/ 1588 h 3472"/>
              <a:gd name="T60" fmla="*/ 800 w 2831"/>
              <a:gd name="T61" fmla="*/ 1548 h 3472"/>
              <a:gd name="T62" fmla="*/ 430 w 2831"/>
              <a:gd name="T63" fmla="*/ 1656 h 3472"/>
              <a:gd name="T64" fmla="*/ 484 w 2831"/>
              <a:gd name="T65" fmla="*/ 1589 h 3472"/>
              <a:gd name="T66" fmla="*/ 1738 w 2831"/>
              <a:gd name="T67" fmla="*/ 1140 h 3472"/>
              <a:gd name="T68" fmla="*/ 1778 w 2831"/>
              <a:gd name="T69" fmla="*/ 1269 h 3472"/>
              <a:gd name="T70" fmla="*/ 896 w 2831"/>
              <a:gd name="T71" fmla="*/ 1255 h 3472"/>
              <a:gd name="T72" fmla="*/ 769 w 2831"/>
              <a:gd name="T73" fmla="*/ 1030 h 3472"/>
              <a:gd name="T74" fmla="*/ 616 w 2831"/>
              <a:gd name="T75" fmla="*/ 1312 h 3472"/>
              <a:gd name="T76" fmla="*/ 423 w 2831"/>
              <a:gd name="T77" fmla="*/ 1202 h 3472"/>
              <a:gd name="T78" fmla="*/ 496 w 2831"/>
              <a:gd name="T79" fmla="*/ 1154 h 3472"/>
              <a:gd name="T80" fmla="*/ 548 w 2831"/>
              <a:gd name="T81" fmla="*/ 372 h 3472"/>
              <a:gd name="T82" fmla="*/ 681 w 2831"/>
              <a:gd name="T83" fmla="*/ 618 h 3472"/>
              <a:gd name="T84" fmla="*/ 1588 w 2831"/>
              <a:gd name="T85" fmla="*/ 597 h 3472"/>
              <a:gd name="T86" fmla="*/ 1683 w 2831"/>
              <a:gd name="T87" fmla="*/ 347 h 3472"/>
              <a:gd name="T88" fmla="*/ 2201 w 2831"/>
              <a:gd name="T89" fmla="*/ 438 h 3472"/>
              <a:gd name="T90" fmla="*/ 2118 w 2831"/>
              <a:gd name="T91" fmla="*/ 2037 h 3472"/>
              <a:gd name="T92" fmla="*/ 1412 w 2831"/>
              <a:gd name="T93" fmla="*/ 3005 h 3472"/>
              <a:gd name="T94" fmla="*/ 47 w 2831"/>
              <a:gd name="T95" fmla="*/ 3054 h 3472"/>
              <a:gd name="T96" fmla="*/ 21 w 2831"/>
              <a:gd name="T97" fmla="*/ 455 h 3472"/>
              <a:gd name="T98" fmla="*/ 1118 w 2831"/>
              <a:gd name="T99" fmla="*/ 99 h 3472"/>
              <a:gd name="T100" fmla="*/ 1053 w 2831"/>
              <a:gd name="T101" fmla="*/ 211 h 3472"/>
              <a:gd name="T102" fmla="*/ 1182 w 2831"/>
              <a:gd name="T103" fmla="*/ 211 h 3472"/>
              <a:gd name="T104" fmla="*/ 1118 w 2831"/>
              <a:gd name="T105" fmla="*/ 99 h 3472"/>
              <a:gd name="T106" fmla="*/ 1268 w 2831"/>
              <a:gd name="T107" fmla="*/ 85 h 3472"/>
              <a:gd name="T108" fmla="*/ 1328 w 2831"/>
              <a:gd name="T109" fmla="*/ 238 h 3472"/>
              <a:gd name="T110" fmla="*/ 1564 w 2831"/>
              <a:gd name="T111" fmla="*/ 312 h 3472"/>
              <a:gd name="T112" fmla="*/ 1547 w 2831"/>
              <a:gd name="T113" fmla="*/ 503 h 3472"/>
              <a:gd name="T114" fmla="*/ 711 w 2831"/>
              <a:gd name="T115" fmla="*/ 521 h 3472"/>
              <a:gd name="T116" fmla="*/ 657 w 2831"/>
              <a:gd name="T117" fmla="*/ 338 h 3472"/>
              <a:gd name="T118" fmla="*/ 889 w 2831"/>
              <a:gd name="T119" fmla="*/ 245 h 3472"/>
              <a:gd name="T120" fmla="*/ 954 w 2831"/>
              <a:gd name="T121" fmla="*/ 112 h 34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831" h="3472">
                <a:moveTo>
                  <a:pt x="2538" y="2529"/>
                </a:moveTo>
                <a:lnTo>
                  <a:pt x="2517" y="2531"/>
                </a:lnTo>
                <a:lnTo>
                  <a:pt x="2496" y="2537"/>
                </a:lnTo>
                <a:lnTo>
                  <a:pt x="2476" y="2547"/>
                </a:lnTo>
                <a:lnTo>
                  <a:pt x="2459" y="2563"/>
                </a:lnTo>
                <a:lnTo>
                  <a:pt x="2124" y="2939"/>
                </a:lnTo>
                <a:lnTo>
                  <a:pt x="1950" y="2800"/>
                </a:lnTo>
                <a:lnTo>
                  <a:pt x="1930" y="2787"/>
                </a:lnTo>
                <a:lnTo>
                  <a:pt x="1909" y="2780"/>
                </a:lnTo>
                <a:lnTo>
                  <a:pt x="1888" y="2778"/>
                </a:lnTo>
                <a:lnTo>
                  <a:pt x="1866" y="2780"/>
                </a:lnTo>
                <a:lnTo>
                  <a:pt x="1845" y="2787"/>
                </a:lnTo>
                <a:lnTo>
                  <a:pt x="1826" y="2799"/>
                </a:lnTo>
                <a:lnTo>
                  <a:pt x="1810" y="2814"/>
                </a:lnTo>
                <a:lnTo>
                  <a:pt x="1797" y="2834"/>
                </a:lnTo>
                <a:lnTo>
                  <a:pt x="1791" y="2855"/>
                </a:lnTo>
                <a:lnTo>
                  <a:pt x="1788" y="2876"/>
                </a:lnTo>
                <a:lnTo>
                  <a:pt x="1791" y="2899"/>
                </a:lnTo>
                <a:lnTo>
                  <a:pt x="1797" y="2920"/>
                </a:lnTo>
                <a:lnTo>
                  <a:pt x="1809" y="2938"/>
                </a:lnTo>
                <a:lnTo>
                  <a:pt x="1826" y="2954"/>
                </a:lnTo>
                <a:lnTo>
                  <a:pt x="2073" y="3152"/>
                </a:lnTo>
                <a:lnTo>
                  <a:pt x="2093" y="3165"/>
                </a:lnTo>
                <a:lnTo>
                  <a:pt x="2114" y="3172"/>
                </a:lnTo>
                <a:lnTo>
                  <a:pt x="2135" y="3174"/>
                </a:lnTo>
                <a:lnTo>
                  <a:pt x="2156" y="3172"/>
                </a:lnTo>
                <a:lnTo>
                  <a:pt x="2175" y="3166"/>
                </a:lnTo>
                <a:lnTo>
                  <a:pt x="2194" y="3155"/>
                </a:lnTo>
                <a:lnTo>
                  <a:pt x="2210" y="3142"/>
                </a:lnTo>
                <a:lnTo>
                  <a:pt x="2607" y="2694"/>
                </a:lnTo>
                <a:lnTo>
                  <a:pt x="2620" y="2676"/>
                </a:lnTo>
                <a:lnTo>
                  <a:pt x="2628" y="2656"/>
                </a:lnTo>
                <a:lnTo>
                  <a:pt x="2633" y="2633"/>
                </a:lnTo>
                <a:lnTo>
                  <a:pt x="2631" y="2612"/>
                </a:lnTo>
                <a:lnTo>
                  <a:pt x="2625" y="2591"/>
                </a:lnTo>
                <a:lnTo>
                  <a:pt x="2615" y="2571"/>
                </a:lnTo>
                <a:lnTo>
                  <a:pt x="2599" y="2555"/>
                </a:lnTo>
                <a:lnTo>
                  <a:pt x="2580" y="2542"/>
                </a:lnTo>
                <a:lnTo>
                  <a:pt x="2560" y="2534"/>
                </a:lnTo>
                <a:lnTo>
                  <a:pt x="2538" y="2529"/>
                </a:lnTo>
                <a:close/>
                <a:moveTo>
                  <a:pt x="944" y="2430"/>
                </a:moveTo>
                <a:lnTo>
                  <a:pt x="1391" y="2430"/>
                </a:lnTo>
                <a:lnTo>
                  <a:pt x="1406" y="2433"/>
                </a:lnTo>
                <a:lnTo>
                  <a:pt x="1420" y="2440"/>
                </a:lnTo>
                <a:lnTo>
                  <a:pt x="1431" y="2450"/>
                </a:lnTo>
                <a:lnTo>
                  <a:pt x="1438" y="2464"/>
                </a:lnTo>
                <a:lnTo>
                  <a:pt x="1440" y="2480"/>
                </a:lnTo>
                <a:lnTo>
                  <a:pt x="1440" y="2529"/>
                </a:lnTo>
                <a:lnTo>
                  <a:pt x="1438" y="2545"/>
                </a:lnTo>
                <a:lnTo>
                  <a:pt x="1431" y="2559"/>
                </a:lnTo>
                <a:lnTo>
                  <a:pt x="1420" y="2569"/>
                </a:lnTo>
                <a:lnTo>
                  <a:pt x="1406" y="2577"/>
                </a:lnTo>
                <a:lnTo>
                  <a:pt x="1391" y="2579"/>
                </a:lnTo>
                <a:lnTo>
                  <a:pt x="944" y="2579"/>
                </a:lnTo>
                <a:lnTo>
                  <a:pt x="928" y="2577"/>
                </a:lnTo>
                <a:lnTo>
                  <a:pt x="914" y="2569"/>
                </a:lnTo>
                <a:lnTo>
                  <a:pt x="904" y="2559"/>
                </a:lnTo>
                <a:lnTo>
                  <a:pt x="896" y="2545"/>
                </a:lnTo>
                <a:lnTo>
                  <a:pt x="894" y="2529"/>
                </a:lnTo>
                <a:lnTo>
                  <a:pt x="894" y="2480"/>
                </a:lnTo>
                <a:lnTo>
                  <a:pt x="896" y="2464"/>
                </a:lnTo>
                <a:lnTo>
                  <a:pt x="904" y="2450"/>
                </a:lnTo>
                <a:lnTo>
                  <a:pt x="914" y="2440"/>
                </a:lnTo>
                <a:lnTo>
                  <a:pt x="928" y="2433"/>
                </a:lnTo>
                <a:lnTo>
                  <a:pt x="944" y="2430"/>
                </a:lnTo>
                <a:close/>
                <a:moveTo>
                  <a:pt x="769" y="2319"/>
                </a:moveTo>
                <a:lnTo>
                  <a:pt x="783" y="2322"/>
                </a:lnTo>
                <a:lnTo>
                  <a:pt x="795" y="2330"/>
                </a:lnTo>
                <a:lnTo>
                  <a:pt x="805" y="2341"/>
                </a:lnTo>
                <a:lnTo>
                  <a:pt x="810" y="2355"/>
                </a:lnTo>
                <a:lnTo>
                  <a:pt x="810" y="2368"/>
                </a:lnTo>
                <a:lnTo>
                  <a:pt x="807" y="2382"/>
                </a:lnTo>
                <a:lnTo>
                  <a:pt x="800" y="2395"/>
                </a:lnTo>
                <a:lnTo>
                  <a:pt x="616" y="2600"/>
                </a:lnTo>
                <a:lnTo>
                  <a:pt x="606" y="2608"/>
                </a:lnTo>
                <a:lnTo>
                  <a:pt x="594" y="2613"/>
                </a:lnTo>
                <a:lnTo>
                  <a:pt x="581" y="2616"/>
                </a:lnTo>
                <a:lnTo>
                  <a:pt x="567" y="2612"/>
                </a:lnTo>
                <a:lnTo>
                  <a:pt x="553" y="2605"/>
                </a:lnTo>
                <a:lnTo>
                  <a:pt x="439" y="2514"/>
                </a:lnTo>
                <a:lnTo>
                  <a:pt x="430" y="2503"/>
                </a:lnTo>
                <a:lnTo>
                  <a:pt x="423" y="2490"/>
                </a:lnTo>
                <a:lnTo>
                  <a:pt x="422" y="2477"/>
                </a:lnTo>
                <a:lnTo>
                  <a:pt x="425" y="2463"/>
                </a:lnTo>
                <a:lnTo>
                  <a:pt x="432" y="2449"/>
                </a:lnTo>
                <a:lnTo>
                  <a:pt x="442" y="2440"/>
                </a:lnTo>
                <a:lnTo>
                  <a:pt x="456" y="2435"/>
                </a:lnTo>
                <a:lnTo>
                  <a:pt x="470" y="2433"/>
                </a:lnTo>
                <a:lnTo>
                  <a:pt x="484" y="2436"/>
                </a:lnTo>
                <a:lnTo>
                  <a:pt x="496" y="2443"/>
                </a:lnTo>
                <a:lnTo>
                  <a:pt x="576" y="2507"/>
                </a:lnTo>
                <a:lnTo>
                  <a:pt x="731" y="2334"/>
                </a:lnTo>
                <a:lnTo>
                  <a:pt x="742" y="2324"/>
                </a:lnTo>
                <a:lnTo>
                  <a:pt x="755" y="2320"/>
                </a:lnTo>
                <a:lnTo>
                  <a:pt x="769" y="2319"/>
                </a:lnTo>
                <a:close/>
                <a:moveTo>
                  <a:pt x="2186" y="2182"/>
                </a:moveTo>
                <a:lnTo>
                  <a:pt x="2251" y="2185"/>
                </a:lnTo>
                <a:lnTo>
                  <a:pt x="2316" y="2196"/>
                </a:lnTo>
                <a:lnTo>
                  <a:pt x="2378" y="2212"/>
                </a:lnTo>
                <a:lnTo>
                  <a:pt x="2437" y="2233"/>
                </a:lnTo>
                <a:lnTo>
                  <a:pt x="2494" y="2260"/>
                </a:lnTo>
                <a:lnTo>
                  <a:pt x="2546" y="2293"/>
                </a:lnTo>
                <a:lnTo>
                  <a:pt x="2596" y="2329"/>
                </a:lnTo>
                <a:lnTo>
                  <a:pt x="2642" y="2371"/>
                </a:lnTo>
                <a:lnTo>
                  <a:pt x="2683" y="2417"/>
                </a:lnTo>
                <a:lnTo>
                  <a:pt x="2721" y="2466"/>
                </a:lnTo>
                <a:lnTo>
                  <a:pt x="2753" y="2520"/>
                </a:lnTo>
                <a:lnTo>
                  <a:pt x="2780" y="2577"/>
                </a:lnTo>
                <a:lnTo>
                  <a:pt x="2802" y="2636"/>
                </a:lnTo>
                <a:lnTo>
                  <a:pt x="2818" y="2698"/>
                </a:lnTo>
                <a:lnTo>
                  <a:pt x="2828" y="2761"/>
                </a:lnTo>
                <a:lnTo>
                  <a:pt x="2831" y="2827"/>
                </a:lnTo>
                <a:lnTo>
                  <a:pt x="2828" y="2893"/>
                </a:lnTo>
                <a:lnTo>
                  <a:pt x="2818" y="2958"/>
                </a:lnTo>
                <a:lnTo>
                  <a:pt x="2802" y="3019"/>
                </a:lnTo>
                <a:lnTo>
                  <a:pt x="2780" y="3079"/>
                </a:lnTo>
                <a:lnTo>
                  <a:pt x="2753" y="3134"/>
                </a:lnTo>
                <a:lnTo>
                  <a:pt x="2721" y="3188"/>
                </a:lnTo>
                <a:lnTo>
                  <a:pt x="2683" y="3237"/>
                </a:lnTo>
                <a:lnTo>
                  <a:pt x="2642" y="3283"/>
                </a:lnTo>
                <a:lnTo>
                  <a:pt x="2596" y="3325"/>
                </a:lnTo>
                <a:lnTo>
                  <a:pt x="2546" y="3362"/>
                </a:lnTo>
                <a:lnTo>
                  <a:pt x="2494" y="3394"/>
                </a:lnTo>
                <a:lnTo>
                  <a:pt x="2437" y="3421"/>
                </a:lnTo>
                <a:lnTo>
                  <a:pt x="2378" y="3443"/>
                </a:lnTo>
                <a:lnTo>
                  <a:pt x="2316" y="3459"/>
                </a:lnTo>
                <a:lnTo>
                  <a:pt x="2251" y="3469"/>
                </a:lnTo>
                <a:lnTo>
                  <a:pt x="2186" y="3472"/>
                </a:lnTo>
                <a:lnTo>
                  <a:pt x="2120" y="3469"/>
                </a:lnTo>
                <a:lnTo>
                  <a:pt x="2055" y="3459"/>
                </a:lnTo>
                <a:lnTo>
                  <a:pt x="1993" y="3443"/>
                </a:lnTo>
                <a:lnTo>
                  <a:pt x="1934" y="3421"/>
                </a:lnTo>
                <a:lnTo>
                  <a:pt x="1877" y="3394"/>
                </a:lnTo>
                <a:lnTo>
                  <a:pt x="1825" y="3362"/>
                </a:lnTo>
                <a:lnTo>
                  <a:pt x="1775" y="3325"/>
                </a:lnTo>
                <a:lnTo>
                  <a:pt x="1729" y="3283"/>
                </a:lnTo>
                <a:lnTo>
                  <a:pt x="1688" y="3237"/>
                </a:lnTo>
                <a:lnTo>
                  <a:pt x="1650" y="3188"/>
                </a:lnTo>
                <a:lnTo>
                  <a:pt x="1618" y="3134"/>
                </a:lnTo>
                <a:lnTo>
                  <a:pt x="1591" y="3079"/>
                </a:lnTo>
                <a:lnTo>
                  <a:pt x="1569" y="3019"/>
                </a:lnTo>
                <a:lnTo>
                  <a:pt x="1553" y="2958"/>
                </a:lnTo>
                <a:lnTo>
                  <a:pt x="1543" y="2893"/>
                </a:lnTo>
                <a:lnTo>
                  <a:pt x="1540" y="2827"/>
                </a:lnTo>
                <a:lnTo>
                  <a:pt x="1543" y="2761"/>
                </a:lnTo>
                <a:lnTo>
                  <a:pt x="1553" y="2698"/>
                </a:lnTo>
                <a:lnTo>
                  <a:pt x="1569" y="2636"/>
                </a:lnTo>
                <a:lnTo>
                  <a:pt x="1591" y="2577"/>
                </a:lnTo>
                <a:lnTo>
                  <a:pt x="1618" y="2520"/>
                </a:lnTo>
                <a:lnTo>
                  <a:pt x="1650" y="2466"/>
                </a:lnTo>
                <a:lnTo>
                  <a:pt x="1688" y="2417"/>
                </a:lnTo>
                <a:lnTo>
                  <a:pt x="1729" y="2371"/>
                </a:lnTo>
                <a:lnTo>
                  <a:pt x="1775" y="2329"/>
                </a:lnTo>
                <a:lnTo>
                  <a:pt x="1825" y="2293"/>
                </a:lnTo>
                <a:lnTo>
                  <a:pt x="1877" y="2260"/>
                </a:lnTo>
                <a:lnTo>
                  <a:pt x="1934" y="2233"/>
                </a:lnTo>
                <a:lnTo>
                  <a:pt x="1993" y="2212"/>
                </a:lnTo>
                <a:lnTo>
                  <a:pt x="2055" y="2196"/>
                </a:lnTo>
                <a:lnTo>
                  <a:pt x="2120" y="2185"/>
                </a:lnTo>
                <a:lnTo>
                  <a:pt x="2186" y="2182"/>
                </a:lnTo>
                <a:close/>
                <a:moveTo>
                  <a:pt x="944" y="1984"/>
                </a:moveTo>
                <a:lnTo>
                  <a:pt x="1491" y="1984"/>
                </a:lnTo>
                <a:lnTo>
                  <a:pt x="1505" y="1986"/>
                </a:lnTo>
                <a:lnTo>
                  <a:pt x="1519" y="1994"/>
                </a:lnTo>
                <a:lnTo>
                  <a:pt x="1531" y="2004"/>
                </a:lnTo>
                <a:lnTo>
                  <a:pt x="1537" y="2018"/>
                </a:lnTo>
                <a:lnTo>
                  <a:pt x="1540" y="2034"/>
                </a:lnTo>
                <a:lnTo>
                  <a:pt x="1540" y="2083"/>
                </a:lnTo>
                <a:lnTo>
                  <a:pt x="1537" y="2099"/>
                </a:lnTo>
                <a:lnTo>
                  <a:pt x="1531" y="2113"/>
                </a:lnTo>
                <a:lnTo>
                  <a:pt x="1519" y="2123"/>
                </a:lnTo>
                <a:lnTo>
                  <a:pt x="1505" y="2131"/>
                </a:lnTo>
                <a:lnTo>
                  <a:pt x="1491" y="2133"/>
                </a:lnTo>
                <a:lnTo>
                  <a:pt x="944" y="2133"/>
                </a:lnTo>
                <a:lnTo>
                  <a:pt x="928" y="2131"/>
                </a:lnTo>
                <a:lnTo>
                  <a:pt x="914" y="2123"/>
                </a:lnTo>
                <a:lnTo>
                  <a:pt x="904" y="2113"/>
                </a:lnTo>
                <a:lnTo>
                  <a:pt x="896" y="2099"/>
                </a:lnTo>
                <a:lnTo>
                  <a:pt x="894" y="2083"/>
                </a:lnTo>
                <a:lnTo>
                  <a:pt x="894" y="2034"/>
                </a:lnTo>
                <a:lnTo>
                  <a:pt x="896" y="2018"/>
                </a:lnTo>
                <a:lnTo>
                  <a:pt x="904" y="2004"/>
                </a:lnTo>
                <a:lnTo>
                  <a:pt x="914" y="1994"/>
                </a:lnTo>
                <a:lnTo>
                  <a:pt x="928" y="1986"/>
                </a:lnTo>
                <a:lnTo>
                  <a:pt x="944" y="1984"/>
                </a:lnTo>
                <a:close/>
                <a:moveTo>
                  <a:pt x="769" y="1894"/>
                </a:moveTo>
                <a:lnTo>
                  <a:pt x="783" y="1897"/>
                </a:lnTo>
                <a:lnTo>
                  <a:pt x="795" y="1905"/>
                </a:lnTo>
                <a:lnTo>
                  <a:pt x="805" y="1916"/>
                </a:lnTo>
                <a:lnTo>
                  <a:pt x="810" y="1930"/>
                </a:lnTo>
                <a:lnTo>
                  <a:pt x="810" y="1943"/>
                </a:lnTo>
                <a:lnTo>
                  <a:pt x="807" y="1957"/>
                </a:lnTo>
                <a:lnTo>
                  <a:pt x="800" y="1970"/>
                </a:lnTo>
                <a:lnTo>
                  <a:pt x="616" y="2175"/>
                </a:lnTo>
                <a:lnTo>
                  <a:pt x="606" y="2183"/>
                </a:lnTo>
                <a:lnTo>
                  <a:pt x="594" y="2188"/>
                </a:lnTo>
                <a:lnTo>
                  <a:pt x="581" y="2191"/>
                </a:lnTo>
                <a:lnTo>
                  <a:pt x="567" y="2187"/>
                </a:lnTo>
                <a:lnTo>
                  <a:pt x="553" y="2180"/>
                </a:lnTo>
                <a:lnTo>
                  <a:pt x="439" y="2088"/>
                </a:lnTo>
                <a:lnTo>
                  <a:pt x="430" y="2078"/>
                </a:lnTo>
                <a:lnTo>
                  <a:pt x="423" y="2065"/>
                </a:lnTo>
                <a:lnTo>
                  <a:pt x="422" y="2052"/>
                </a:lnTo>
                <a:lnTo>
                  <a:pt x="425" y="2038"/>
                </a:lnTo>
                <a:lnTo>
                  <a:pt x="432" y="2024"/>
                </a:lnTo>
                <a:lnTo>
                  <a:pt x="442" y="2015"/>
                </a:lnTo>
                <a:lnTo>
                  <a:pt x="456" y="2010"/>
                </a:lnTo>
                <a:lnTo>
                  <a:pt x="470" y="2007"/>
                </a:lnTo>
                <a:lnTo>
                  <a:pt x="484" y="2011"/>
                </a:lnTo>
                <a:lnTo>
                  <a:pt x="496" y="2018"/>
                </a:lnTo>
                <a:lnTo>
                  <a:pt x="576" y="2082"/>
                </a:lnTo>
                <a:lnTo>
                  <a:pt x="731" y="1909"/>
                </a:lnTo>
                <a:lnTo>
                  <a:pt x="742" y="1899"/>
                </a:lnTo>
                <a:lnTo>
                  <a:pt x="755" y="1895"/>
                </a:lnTo>
                <a:lnTo>
                  <a:pt x="769" y="1894"/>
                </a:lnTo>
                <a:close/>
                <a:moveTo>
                  <a:pt x="944" y="1588"/>
                </a:moveTo>
                <a:lnTo>
                  <a:pt x="1738" y="1588"/>
                </a:lnTo>
                <a:lnTo>
                  <a:pt x="1754" y="1590"/>
                </a:lnTo>
                <a:lnTo>
                  <a:pt x="1768" y="1597"/>
                </a:lnTo>
                <a:lnTo>
                  <a:pt x="1778" y="1608"/>
                </a:lnTo>
                <a:lnTo>
                  <a:pt x="1786" y="1621"/>
                </a:lnTo>
                <a:lnTo>
                  <a:pt x="1788" y="1637"/>
                </a:lnTo>
                <a:lnTo>
                  <a:pt x="1788" y="1687"/>
                </a:lnTo>
                <a:lnTo>
                  <a:pt x="1786" y="1702"/>
                </a:lnTo>
                <a:lnTo>
                  <a:pt x="1778" y="1716"/>
                </a:lnTo>
                <a:lnTo>
                  <a:pt x="1768" y="1727"/>
                </a:lnTo>
                <a:lnTo>
                  <a:pt x="1754" y="1734"/>
                </a:lnTo>
                <a:lnTo>
                  <a:pt x="1738" y="1736"/>
                </a:lnTo>
                <a:lnTo>
                  <a:pt x="944" y="1736"/>
                </a:lnTo>
                <a:lnTo>
                  <a:pt x="928" y="1734"/>
                </a:lnTo>
                <a:lnTo>
                  <a:pt x="914" y="1727"/>
                </a:lnTo>
                <a:lnTo>
                  <a:pt x="904" y="1716"/>
                </a:lnTo>
                <a:lnTo>
                  <a:pt x="896" y="1702"/>
                </a:lnTo>
                <a:lnTo>
                  <a:pt x="894" y="1687"/>
                </a:lnTo>
                <a:lnTo>
                  <a:pt x="894" y="1637"/>
                </a:lnTo>
                <a:lnTo>
                  <a:pt x="896" y="1621"/>
                </a:lnTo>
                <a:lnTo>
                  <a:pt x="904" y="1608"/>
                </a:lnTo>
                <a:lnTo>
                  <a:pt x="914" y="1597"/>
                </a:lnTo>
                <a:lnTo>
                  <a:pt x="928" y="1590"/>
                </a:lnTo>
                <a:lnTo>
                  <a:pt x="944" y="1588"/>
                </a:lnTo>
                <a:close/>
                <a:moveTo>
                  <a:pt x="769" y="1472"/>
                </a:moveTo>
                <a:lnTo>
                  <a:pt x="783" y="1475"/>
                </a:lnTo>
                <a:lnTo>
                  <a:pt x="795" y="1483"/>
                </a:lnTo>
                <a:lnTo>
                  <a:pt x="805" y="1494"/>
                </a:lnTo>
                <a:lnTo>
                  <a:pt x="810" y="1508"/>
                </a:lnTo>
                <a:lnTo>
                  <a:pt x="810" y="1521"/>
                </a:lnTo>
                <a:lnTo>
                  <a:pt x="807" y="1535"/>
                </a:lnTo>
                <a:lnTo>
                  <a:pt x="800" y="1548"/>
                </a:lnTo>
                <a:lnTo>
                  <a:pt x="616" y="1753"/>
                </a:lnTo>
                <a:lnTo>
                  <a:pt x="606" y="1761"/>
                </a:lnTo>
                <a:lnTo>
                  <a:pt x="594" y="1767"/>
                </a:lnTo>
                <a:lnTo>
                  <a:pt x="581" y="1769"/>
                </a:lnTo>
                <a:lnTo>
                  <a:pt x="567" y="1765"/>
                </a:lnTo>
                <a:lnTo>
                  <a:pt x="553" y="1758"/>
                </a:lnTo>
                <a:lnTo>
                  <a:pt x="439" y="1667"/>
                </a:lnTo>
                <a:lnTo>
                  <a:pt x="430" y="1656"/>
                </a:lnTo>
                <a:lnTo>
                  <a:pt x="423" y="1643"/>
                </a:lnTo>
                <a:lnTo>
                  <a:pt x="422" y="1630"/>
                </a:lnTo>
                <a:lnTo>
                  <a:pt x="425" y="1615"/>
                </a:lnTo>
                <a:lnTo>
                  <a:pt x="432" y="1602"/>
                </a:lnTo>
                <a:lnTo>
                  <a:pt x="442" y="1593"/>
                </a:lnTo>
                <a:lnTo>
                  <a:pt x="456" y="1588"/>
                </a:lnTo>
                <a:lnTo>
                  <a:pt x="470" y="1586"/>
                </a:lnTo>
                <a:lnTo>
                  <a:pt x="484" y="1589"/>
                </a:lnTo>
                <a:lnTo>
                  <a:pt x="496" y="1596"/>
                </a:lnTo>
                <a:lnTo>
                  <a:pt x="576" y="1660"/>
                </a:lnTo>
                <a:lnTo>
                  <a:pt x="731" y="1487"/>
                </a:lnTo>
                <a:lnTo>
                  <a:pt x="742" y="1477"/>
                </a:lnTo>
                <a:lnTo>
                  <a:pt x="755" y="1473"/>
                </a:lnTo>
                <a:lnTo>
                  <a:pt x="769" y="1472"/>
                </a:lnTo>
                <a:close/>
                <a:moveTo>
                  <a:pt x="944" y="1140"/>
                </a:moveTo>
                <a:lnTo>
                  <a:pt x="1738" y="1140"/>
                </a:lnTo>
                <a:lnTo>
                  <a:pt x="1754" y="1144"/>
                </a:lnTo>
                <a:lnTo>
                  <a:pt x="1768" y="1150"/>
                </a:lnTo>
                <a:lnTo>
                  <a:pt x="1778" y="1162"/>
                </a:lnTo>
                <a:lnTo>
                  <a:pt x="1786" y="1175"/>
                </a:lnTo>
                <a:lnTo>
                  <a:pt x="1788" y="1190"/>
                </a:lnTo>
                <a:lnTo>
                  <a:pt x="1788" y="1240"/>
                </a:lnTo>
                <a:lnTo>
                  <a:pt x="1786" y="1255"/>
                </a:lnTo>
                <a:lnTo>
                  <a:pt x="1778" y="1269"/>
                </a:lnTo>
                <a:lnTo>
                  <a:pt x="1768" y="1280"/>
                </a:lnTo>
                <a:lnTo>
                  <a:pt x="1754" y="1287"/>
                </a:lnTo>
                <a:lnTo>
                  <a:pt x="1738" y="1290"/>
                </a:lnTo>
                <a:lnTo>
                  <a:pt x="944" y="1290"/>
                </a:lnTo>
                <a:lnTo>
                  <a:pt x="928" y="1287"/>
                </a:lnTo>
                <a:lnTo>
                  <a:pt x="914" y="1280"/>
                </a:lnTo>
                <a:lnTo>
                  <a:pt x="904" y="1269"/>
                </a:lnTo>
                <a:lnTo>
                  <a:pt x="896" y="1255"/>
                </a:lnTo>
                <a:lnTo>
                  <a:pt x="894" y="1240"/>
                </a:lnTo>
                <a:lnTo>
                  <a:pt x="894" y="1190"/>
                </a:lnTo>
                <a:lnTo>
                  <a:pt x="896" y="1175"/>
                </a:lnTo>
                <a:lnTo>
                  <a:pt x="904" y="1162"/>
                </a:lnTo>
                <a:lnTo>
                  <a:pt x="914" y="1150"/>
                </a:lnTo>
                <a:lnTo>
                  <a:pt x="928" y="1144"/>
                </a:lnTo>
                <a:lnTo>
                  <a:pt x="944" y="1140"/>
                </a:lnTo>
                <a:close/>
                <a:moveTo>
                  <a:pt x="769" y="1030"/>
                </a:moveTo>
                <a:lnTo>
                  <a:pt x="783" y="1034"/>
                </a:lnTo>
                <a:lnTo>
                  <a:pt x="795" y="1042"/>
                </a:lnTo>
                <a:lnTo>
                  <a:pt x="805" y="1053"/>
                </a:lnTo>
                <a:lnTo>
                  <a:pt x="810" y="1066"/>
                </a:lnTo>
                <a:lnTo>
                  <a:pt x="810" y="1081"/>
                </a:lnTo>
                <a:lnTo>
                  <a:pt x="807" y="1094"/>
                </a:lnTo>
                <a:lnTo>
                  <a:pt x="800" y="1106"/>
                </a:lnTo>
                <a:lnTo>
                  <a:pt x="616" y="1312"/>
                </a:lnTo>
                <a:lnTo>
                  <a:pt x="606" y="1320"/>
                </a:lnTo>
                <a:lnTo>
                  <a:pt x="594" y="1326"/>
                </a:lnTo>
                <a:lnTo>
                  <a:pt x="581" y="1327"/>
                </a:lnTo>
                <a:lnTo>
                  <a:pt x="567" y="1325"/>
                </a:lnTo>
                <a:lnTo>
                  <a:pt x="553" y="1317"/>
                </a:lnTo>
                <a:lnTo>
                  <a:pt x="439" y="1226"/>
                </a:lnTo>
                <a:lnTo>
                  <a:pt x="430" y="1215"/>
                </a:lnTo>
                <a:lnTo>
                  <a:pt x="423" y="1202"/>
                </a:lnTo>
                <a:lnTo>
                  <a:pt x="422" y="1188"/>
                </a:lnTo>
                <a:lnTo>
                  <a:pt x="425" y="1174"/>
                </a:lnTo>
                <a:lnTo>
                  <a:pt x="432" y="1162"/>
                </a:lnTo>
                <a:lnTo>
                  <a:pt x="442" y="1152"/>
                </a:lnTo>
                <a:lnTo>
                  <a:pt x="456" y="1146"/>
                </a:lnTo>
                <a:lnTo>
                  <a:pt x="470" y="1145"/>
                </a:lnTo>
                <a:lnTo>
                  <a:pt x="484" y="1147"/>
                </a:lnTo>
                <a:lnTo>
                  <a:pt x="496" y="1154"/>
                </a:lnTo>
                <a:lnTo>
                  <a:pt x="576" y="1218"/>
                </a:lnTo>
                <a:lnTo>
                  <a:pt x="731" y="1046"/>
                </a:lnTo>
                <a:lnTo>
                  <a:pt x="742" y="1036"/>
                </a:lnTo>
                <a:lnTo>
                  <a:pt x="755" y="1031"/>
                </a:lnTo>
                <a:lnTo>
                  <a:pt x="769" y="1030"/>
                </a:lnTo>
                <a:close/>
                <a:moveTo>
                  <a:pt x="150" y="347"/>
                </a:moveTo>
                <a:lnTo>
                  <a:pt x="552" y="347"/>
                </a:lnTo>
                <a:lnTo>
                  <a:pt x="548" y="372"/>
                </a:lnTo>
                <a:lnTo>
                  <a:pt x="547" y="399"/>
                </a:lnTo>
                <a:lnTo>
                  <a:pt x="550" y="439"/>
                </a:lnTo>
                <a:lnTo>
                  <a:pt x="559" y="477"/>
                </a:lnTo>
                <a:lnTo>
                  <a:pt x="574" y="511"/>
                </a:lnTo>
                <a:lnTo>
                  <a:pt x="594" y="544"/>
                </a:lnTo>
                <a:lnTo>
                  <a:pt x="618" y="572"/>
                </a:lnTo>
                <a:lnTo>
                  <a:pt x="648" y="598"/>
                </a:lnTo>
                <a:lnTo>
                  <a:pt x="681" y="618"/>
                </a:lnTo>
                <a:lnTo>
                  <a:pt x="715" y="632"/>
                </a:lnTo>
                <a:lnTo>
                  <a:pt x="753" y="642"/>
                </a:lnTo>
                <a:lnTo>
                  <a:pt x="793" y="645"/>
                </a:lnTo>
                <a:lnTo>
                  <a:pt x="1442" y="645"/>
                </a:lnTo>
                <a:lnTo>
                  <a:pt x="1482" y="642"/>
                </a:lnTo>
                <a:lnTo>
                  <a:pt x="1520" y="632"/>
                </a:lnTo>
                <a:lnTo>
                  <a:pt x="1555" y="618"/>
                </a:lnTo>
                <a:lnTo>
                  <a:pt x="1588" y="597"/>
                </a:lnTo>
                <a:lnTo>
                  <a:pt x="1616" y="572"/>
                </a:lnTo>
                <a:lnTo>
                  <a:pt x="1641" y="543"/>
                </a:lnTo>
                <a:lnTo>
                  <a:pt x="1661" y="510"/>
                </a:lnTo>
                <a:lnTo>
                  <a:pt x="1676" y="475"/>
                </a:lnTo>
                <a:lnTo>
                  <a:pt x="1686" y="436"/>
                </a:lnTo>
                <a:lnTo>
                  <a:pt x="1689" y="396"/>
                </a:lnTo>
                <a:lnTo>
                  <a:pt x="1688" y="371"/>
                </a:lnTo>
                <a:lnTo>
                  <a:pt x="1683" y="347"/>
                </a:lnTo>
                <a:lnTo>
                  <a:pt x="1987" y="347"/>
                </a:lnTo>
                <a:lnTo>
                  <a:pt x="2029" y="349"/>
                </a:lnTo>
                <a:lnTo>
                  <a:pt x="2067" y="356"/>
                </a:lnTo>
                <a:lnTo>
                  <a:pt x="2101" y="366"/>
                </a:lnTo>
                <a:lnTo>
                  <a:pt x="2132" y="379"/>
                </a:lnTo>
                <a:lnTo>
                  <a:pt x="2159" y="396"/>
                </a:lnTo>
                <a:lnTo>
                  <a:pt x="2182" y="416"/>
                </a:lnTo>
                <a:lnTo>
                  <a:pt x="2201" y="438"/>
                </a:lnTo>
                <a:lnTo>
                  <a:pt x="2215" y="462"/>
                </a:lnTo>
                <a:lnTo>
                  <a:pt x="2226" y="488"/>
                </a:lnTo>
                <a:lnTo>
                  <a:pt x="2233" y="517"/>
                </a:lnTo>
                <a:lnTo>
                  <a:pt x="2235" y="546"/>
                </a:lnTo>
                <a:lnTo>
                  <a:pt x="2235" y="2036"/>
                </a:lnTo>
                <a:lnTo>
                  <a:pt x="2210" y="2035"/>
                </a:lnTo>
                <a:lnTo>
                  <a:pt x="2186" y="2034"/>
                </a:lnTo>
                <a:lnTo>
                  <a:pt x="2118" y="2037"/>
                </a:lnTo>
                <a:lnTo>
                  <a:pt x="2051" y="2045"/>
                </a:lnTo>
                <a:lnTo>
                  <a:pt x="1987" y="2060"/>
                </a:lnTo>
                <a:lnTo>
                  <a:pt x="1987" y="893"/>
                </a:lnTo>
                <a:lnTo>
                  <a:pt x="249" y="893"/>
                </a:lnTo>
                <a:lnTo>
                  <a:pt x="249" y="2876"/>
                </a:lnTo>
                <a:lnTo>
                  <a:pt x="1394" y="2876"/>
                </a:lnTo>
                <a:lnTo>
                  <a:pt x="1400" y="2942"/>
                </a:lnTo>
                <a:lnTo>
                  <a:pt x="1412" y="3005"/>
                </a:lnTo>
                <a:lnTo>
                  <a:pt x="1429" y="3066"/>
                </a:lnTo>
                <a:lnTo>
                  <a:pt x="1450" y="3125"/>
                </a:lnTo>
                <a:lnTo>
                  <a:pt x="199" y="3125"/>
                </a:lnTo>
                <a:lnTo>
                  <a:pt x="163" y="3122"/>
                </a:lnTo>
                <a:lnTo>
                  <a:pt x="130" y="3112"/>
                </a:lnTo>
                <a:lnTo>
                  <a:pt x="99" y="3097"/>
                </a:lnTo>
                <a:lnTo>
                  <a:pt x="71" y="3079"/>
                </a:lnTo>
                <a:lnTo>
                  <a:pt x="47" y="3054"/>
                </a:lnTo>
                <a:lnTo>
                  <a:pt x="27" y="3027"/>
                </a:lnTo>
                <a:lnTo>
                  <a:pt x="13" y="2995"/>
                </a:lnTo>
                <a:lnTo>
                  <a:pt x="3" y="2962"/>
                </a:lnTo>
                <a:lnTo>
                  <a:pt x="0" y="2926"/>
                </a:lnTo>
                <a:lnTo>
                  <a:pt x="0" y="546"/>
                </a:lnTo>
                <a:lnTo>
                  <a:pt x="3" y="513"/>
                </a:lnTo>
                <a:lnTo>
                  <a:pt x="9" y="483"/>
                </a:lnTo>
                <a:lnTo>
                  <a:pt x="21" y="455"/>
                </a:lnTo>
                <a:lnTo>
                  <a:pt x="36" y="428"/>
                </a:lnTo>
                <a:lnTo>
                  <a:pt x="53" y="405"/>
                </a:lnTo>
                <a:lnTo>
                  <a:pt x="71" y="385"/>
                </a:lnTo>
                <a:lnTo>
                  <a:pt x="91" y="369"/>
                </a:lnTo>
                <a:lnTo>
                  <a:pt x="111" y="358"/>
                </a:lnTo>
                <a:lnTo>
                  <a:pt x="131" y="349"/>
                </a:lnTo>
                <a:lnTo>
                  <a:pt x="150" y="347"/>
                </a:lnTo>
                <a:close/>
                <a:moveTo>
                  <a:pt x="1118" y="99"/>
                </a:moveTo>
                <a:lnTo>
                  <a:pt x="1098" y="102"/>
                </a:lnTo>
                <a:lnTo>
                  <a:pt x="1080" y="109"/>
                </a:lnTo>
                <a:lnTo>
                  <a:pt x="1065" y="121"/>
                </a:lnTo>
                <a:lnTo>
                  <a:pt x="1053" y="136"/>
                </a:lnTo>
                <a:lnTo>
                  <a:pt x="1046" y="154"/>
                </a:lnTo>
                <a:lnTo>
                  <a:pt x="1043" y="174"/>
                </a:lnTo>
                <a:lnTo>
                  <a:pt x="1046" y="194"/>
                </a:lnTo>
                <a:lnTo>
                  <a:pt x="1053" y="211"/>
                </a:lnTo>
                <a:lnTo>
                  <a:pt x="1065" y="226"/>
                </a:lnTo>
                <a:lnTo>
                  <a:pt x="1080" y="238"/>
                </a:lnTo>
                <a:lnTo>
                  <a:pt x="1098" y="245"/>
                </a:lnTo>
                <a:lnTo>
                  <a:pt x="1118" y="248"/>
                </a:lnTo>
                <a:lnTo>
                  <a:pt x="1138" y="245"/>
                </a:lnTo>
                <a:lnTo>
                  <a:pt x="1156" y="238"/>
                </a:lnTo>
                <a:lnTo>
                  <a:pt x="1170" y="226"/>
                </a:lnTo>
                <a:lnTo>
                  <a:pt x="1182" y="211"/>
                </a:lnTo>
                <a:lnTo>
                  <a:pt x="1189" y="194"/>
                </a:lnTo>
                <a:lnTo>
                  <a:pt x="1193" y="174"/>
                </a:lnTo>
                <a:lnTo>
                  <a:pt x="1189" y="154"/>
                </a:lnTo>
                <a:lnTo>
                  <a:pt x="1182" y="136"/>
                </a:lnTo>
                <a:lnTo>
                  <a:pt x="1170" y="121"/>
                </a:lnTo>
                <a:lnTo>
                  <a:pt x="1156" y="109"/>
                </a:lnTo>
                <a:lnTo>
                  <a:pt x="1138" y="102"/>
                </a:lnTo>
                <a:lnTo>
                  <a:pt x="1118" y="99"/>
                </a:lnTo>
                <a:close/>
                <a:moveTo>
                  <a:pt x="1116" y="0"/>
                </a:moveTo>
                <a:lnTo>
                  <a:pt x="1120" y="0"/>
                </a:lnTo>
                <a:lnTo>
                  <a:pt x="1150" y="3"/>
                </a:lnTo>
                <a:lnTo>
                  <a:pt x="1180" y="11"/>
                </a:lnTo>
                <a:lnTo>
                  <a:pt x="1206" y="23"/>
                </a:lnTo>
                <a:lnTo>
                  <a:pt x="1230" y="40"/>
                </a:lnTo>
                <a:lnTo>
                  <a:pt x="1252" y="61"/>
                </a:lnTo>
                <a:lnTo>
                  <a:pt x="1268" y="85"/>
                </a:lnTo>
                <a:lnTo>
                  <a:pt x="1281" y="112"/>
                </a:lnTo>
                <a:lnTo>
                  <a:pt x="1288" y="141"/>
                </a:lnTo>
                <a:lnTo>
                  <a:pt x="1292" y="171"/>
                </a:lnTo>
                <a:lnTo>
                  <a:pt x="1292" y="174"/>
                </a:lnTo>
                <a:lnTo>
                  <a:pt x="1294" y="194"/>
                </a:lnTo>
                <a:lnTo>
                  <a:pt x="1302" y="211"/>
                </a:lnTo>
                <a:lnTo>
                  <a:pt x="1314" y="226"/>
                </a:lnTo>
                <a:lnTo>
                  <a:pt x="1328" y="238"/>
                </a:lnTo>
                <a:lnTo>
                  <a:pt x="1345" y="245"/>
                </a:lnTo>
                <a:lnTo>
                  <a:pt x="1365" y="248"/>
                </a:lnTo>
                <a:lnTo>
                  <a:pt x="1442" y="248"/>
                </a:lnTo>
                <a:lnTo>
                  <a:pt x="1472" y="251"/>
                </a:lnTo>
                <a:lnTo>
                  <a:pt x="1499" y="260"/>
                </a:lnTo>
                <a:lnTo>
                  <a:pt x="1524" y="274"/>
                </a:lnTo>
                <a:lnTo>
                  <a:pt x="1547" y="291"/>
                </a:lnTo>
                <a:lnTo>
                  <a:pt x="1564" y="312"/>
                </a:lnTo>
                <a:lnTo>
                  <a:pt x="1578" y="338"/>
                </a:lnTo>
                <a:lnTo>
                  <a:pt x="1587" y="366"/>
                </a:lnTo>
                <a:lnTo>
                  <a:pt x="1590" y="396"/>
                </a:lnTo>
                <a:lnTo>
                  <a:pt x="1590" y="399"/>
                </a:lnTo>
                <a:lnTo>
                  <a:pt x="1587" y="428"/>
                </a:lnTo>
                <a:lnTo>
                  <a:pt x="1578" y="456"/>
                </a:lnTo>
                <a:lnTo>
                  <a:pt x="1564" y="481"/>
                </a:lnTo>
                <a:lnTo>
                  <a:pt x="1547" y="503"/>
                </a:lnTo>
                <a:lnTo>
                  <a:pt x="1524" y="521"/>
                </a:lnTo>
                <a:lnTo>
                  <a:pt x="1499" y="534"/>
                </a:lnTo>
                <a:lnTo>
                  <a:pt x="1472" y="543"/>
                </a:lnTo>
                <a:lnTo>
                  <a:pt x="1442" y="546"/>
                </a:lnTo>
                <a:lnTo>
                  <a:pt x="793" y="546"/>
                </a:lnTo>
                <a:lnTo>
                  <a:pt x="764" y="543"/>
                </a:lnTo>
                <a:lnTo>
                  <a:pt x="736" y="534"/>
                </a:lnTo>
                <a:lnTo>
                  <a:pt x="711" y="521"/>
                </a:lnTo>
                <a:lnTo>
                  <a:pt x="689" y="503"/>
                </a:lnTo>
                <a:lnTo>
                  <a:pt x="671" y="481"/>
                </a:lnTo>
                <a:lnTo>
                  <a:pt x="657" y="456"/>
                </a:lnTo>
                <a:lnTo>
                  <a:pt x="649" y="428"/>
                </a:lnTo>
                <a:lnTo>
                  <a:pt x="646" y="399"/>
                </a:lnTo>
                <a:lnTo>
                  <a:pt x="646" y="396"/>
                </a:lnTo>
                <a:lnTo>
                  <a:pt x="649" y="366"/>
                </a:lnTo>
                <a:lnTo>
                  <a:pt x="657" y="338"/>
                </a:lnTo>
                <a:lnTo>
                  <a:pt x="671" y="312"/>
                </a:lnTo>
                <a:lnTo>
                  <a:pt x="689" y="291"/>
                </a:lnTo>
                <a:lnTo>
                  <a:pt x="711" y="274"/>
                </a:lnTo>
                <a:lnTo>
                  <a:pt x="736" y="260"/>
                </a:lnTo>
                <a:lnTo>
                  <a:pt x="764" y="251"/>
                </a:lnTo>
                <a:lnTo>
                  <a:pt x="793" y="248"/>
                </a:lnTo>
                <a:lnTo>
                  <a:pt x="870" y="248"/>
                </a:lnTo>
                <a:lnTo>
                  <a:pt x="889" y="245"/>
                </a:lnTo>
                <a:lnTo>
                  <a:pt x="907" y="238"/>
                </a:lnTo>
                <a:lnTo>
                  <a:pt x="922" y="226"/>
                </a:lnTo>
                <a:lnTo>
                  <a:pt x="933" y="211"/>
                </a:lnTo>
                <a:lnTo>
                  <a:pt x="941" y="194"/>
                </a:lnTo>
                <a:lnTo>
                  <a:pt x="944" y="174"/>
                </a:lnTo>
                <a:lnTo>
                  <a:pt x="944" y="171"/>
                </a:lnTo>
                <a:lnTo>
                  <a:pt x="947" y="141"/>
                </a:lnTo>
                <a:lnTo>
                  <a:pt x="954" y="112"/>
                </a:lnTo>
                <a:lnTo>
                  <a:pt x="967" y="85"/>
                </a:lnTo>
                <a:lnTo>
                  <a:pt x="984" y="61"/>
                </a:lnTo>
                <a:lnTo>
                  <a:pt x="1005" y="40"/>
                </a:lnTo>
                <a:lnTo>
                  <a:pt x="1029" y="23"/>
                </a:lnTo>
                <a:lnTo>
                  <a:pt x="1056" y="11"/>
                </a:lnTo>
                <a:lnTo>
                  <a:pt x="1085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="" xmlns:a16="http://schemas.microsoft.com/office/drawing/2014/main" id="{844698F0-412D-4DC4-8F8D-1CD8883E5DFA}"/>
              </a:ext>
            </a:extLst>
          </p:cNvPr>
          <p:cNvSpPr/>
          <p:nvPr/>
        </p:nvSpPr>
        <p:spPr>
          <a:xfrm>
            <a:off x="4269891" y="3456455"/>
            <a:ext cx="1298995" cy="9618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세부</a:t>
            </a:r>
            <a:endParaRPr lang="en-US" altLang="ko-KR" sz="20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기능</a:t>
            </a:r>
            <a:endParaRPr lang="en-US" altLang="ko-KR" sz="20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="" xmlns:a16="http://schemas.microsoft.com/office/drawing/2014/main" id="{0E659564-DF4B-4AC7-97B4-20F3C0059174}"/>
              </a:ext>
            </a:extLst>
          </p:cNvPr>
          <p:cNvSpPr/>
          <p:nvPr/>
        </p:nvSpPr>
        <p:spPr>
          <a:xfrm>
            <a:off x="6011498" y="3454090"/>
            <a:ext cx="218029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 smtClean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개발 일정</a:t>
            </a:r>
            <a:r>
              <a:rPr lang="ko-KR" altLang="en-US" sz="20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r>
              <a:rPr lang="en-US" altLang="ko-KR" sz="2000" b="1" dirty="0" smtClean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&amp;</a:t>
            </a:r>
          </a:p>
          <a:p>
            <a:pPr algn="ctr">
              <a:lnSpc>
                <a:spcPct val="150000"/>
              </a:lnSpc>
            </a:pPr>
            <a:r>
              <a:rPr lang="ko-KR" altLang="en-US" sz="2000" b="1" dirty="0" smtClean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시스템 아키텍처</a:t>
            </a:r>
            <a:endParaRPr lang="en-US" altLang="ko-KR" sz="20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="" xmlns:a16="http://schemas.microsoft.com/office/drawing/2014/main" id="{33D2B5BB-DA71-4A8C-BD51-55CBCEE465C0}"/>
              </a:ext>
            </a:extLst>
          </p:cNvPr>
          <p:cNvSpPr/>
          <p:nvPr/>
        </p:nvSpPr>
        <p:spPr>
          <a:xfrm>
            <a:off x="8526528" y="3603190"/>
            <a:ext cx="1747316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기대효과</a:t>
            </a:r>
            <a:endParaRPr lang="en-US" altLang="ko-KR" sz="20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36B3FA7-6398-D24E-A26A-E008B0EB9744}"/>
              </a:ext>
            </a:extLst>
          </p:cNvPr>
          <p:cNvSpPr/>
          <p:nvPr/>
        </p:nvSpPr>
        <p:spPr>
          <a:xfrm>
            <a:off x="670733" y="374643"/>
            <a:ext cx="10054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dirty="0">
                <a:solidFill>
                  <a:srgbClr val="44536A"/>
                </a:solidFill>
                <a:latin typeface="Malgun Gothic" charset="-127"/>
                <a:ea typeface="Malgun Gothic" charset="-127"/>
                <a:cs typeface="Malgun Gothic" charset="-127"/>
              </a:rPr>
              <a:t>목차</a:t>
            </a:r>
            <a:endParaRPr lang="en-US" altLang="ko-KR" sz="3200" b="1" dirty="0">
              <a:solidFill>
                <a:srgbClr val="44536A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7" name="직선 연결선 91">
            <a:extLst>
              <a:ext uri="{FF2B5EF4-FFF2-40B4-BE49-F238E27FC236}">
                <a16:creationId xmlns="" xmlns:a16="http://schemas.microsoft.com/office/drawing/2014/main" id="{BBC2C582-21A0-334B-BBAC-064FF0083F7E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A9620708-4907-A943-A2D5-07495197B7A1}"/>
              </a:ext>
            </a:extLst>
          </p:cNvPr>
          <p:cNvSpPr/>
          <p:nvPr/>
        </p:nvSpPr>
        <p:spPr>
          <a:xfrm>
            <a:off x="621430" y="906804"/>
            <a:ext cx="3482043" cy="3370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04471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직사각형 35"/>
          <p:cNvSpPr/>
          <p:nvPr/>
        </p:nvSpPr>
        <p:spPr>
          <a:xfrm>
            <a:off x="725051" y="1530851"/>
            <a:ext cx="107981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Malgun Gothic" charset="-127"/>
                <a:ea typeface="Malgun Gothic" charset="-127"/>
                <a:cs typeface="Malgun Gothic" charset="-127"/>
              </a:rPr>
              <a:t>SSAFY NOTE</a:t>
            </a:r>
            <a:r>
              <a:rPr lang="ko-KR" altLang="en-US" dirty="0">
                <a:latin typeface="Malgun Gothic" charset="-127"/>
                <a:ea typeface="Malgun Gothic" charset="-127"/>
                <a:cs typeface="Malgun Gothic" charset="-127"/>
              </a:rPr>
              <a:t>는 </a:t>
            </a:r>
            <a:r>
              <a:rPr lang="en-US" altLang="ko-KR" dirty="0"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ko-KR" altLang="en-US" dirty="0">
                <a:latin typeface="Malgun Gothic" charset="-127"/>
                <a:ea typeface="Malgun Gothic" charset="-127"/>
                <a:cs typeface="Malgun Gothic" charset="-127"/>
              </a:rPr>
              <a:t>의 친 환경적 슬로건 </a:t>
            </a:r>
            <a:r>
              <a:rPr lang="en-US" altLang="ko-KR" dirty="0">
                <a:latin typeface="Malgun Gothic" charset="-127"/>
                <a:ea typeface="Malgun Gothic" charset="-127"/>
                <a:cs typeface="Malgun Gothic" charset="-127"/>
              </a:rPr>
              <a:t>‘</a:t>
            </a:r>
            <a:r>
              <a:rPr lang="ko-KR" altLang="en-US" dirty="0">
                <a:latin typeface="Malgun Gothic" charset="-127"/>
                <a:ea typeface="Malgun Gothic" charset="-127"/>
                <a:cs typeface="Malgun Gothic" charset="-127"/>
              </a:rPr>
              <a:t>종이 없는 교실</a:t>
            </a:r>
            <a:r>
              <a:rPr lang="en-US" altLang="ko-KR" dirty="0">
                <a:latin typeface="Malgun Gothic" charset="-127"/>
                <a:ea typeface="Malgun Gothic" charset="-127"/>
                <a:cs typeface="Malgun Gothic" charset="-127"/>
              </a:rPr>
              <a:t>’</a:t>
            </a:r>
            <a:r>
              <a:rPr lang="ko-KR" altLang="en-US" dirty="0">
                <a:latin typeface="Malgun Gothic" charset="-127"/>
                <a:ea typeface="Malgun Gothic" charset="-127"/>
                <a:cs typeface="Malgun Gothic" charset="-127"/>
              </a:rPr>
              <a:t>을 따르며</a:t>
            </a:r>
            <a:r>
              <a:rPr lang="en-US" altLang="ko-KR" dirty="0"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dirty="0"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endParaRPr lang="en-US" altLang="ko-KR" dirty="0">
              <a:latin typeface="Malgun Gothic" charset="-127"/>
              <a:ea typeface="Malgun Gothic" charset="-127"/>
              <a:cs typeface="Malgun Gothic" charset="-127"/>
            </a:endParaRPr>
          </a:p>
          <a:p>
            <a:r>
              <a:rPr lang="en-US" altLang="ko-KR" dirty="0"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ko-KR" altLang="en-US" dirty="0">
                <a:latin typeface="Malgun Gothic" charset="-127"/>
                <a:ea typeface="Malgun Gothic" charset="-127"/>
                <a:cs typeface="Malgun Gothic" charset="-127"/>
              </a:rPr>
              <a:t> 교육생들에게 </a:t>
            </a:r>
            <a:r>
              <a:rPr lang="ko-KR" altLang="en-US" b="1" dirty="0">
                <a:solidFill>
                  <a:srgbClr val="45ACA2"/>
                </a:solidFill>
                <a:latin typeface="Malgun Gothic" charset="-127"/>
                <a:ea typeface="Malgun Gothic" charset="-127"/>
                <a:cs typeface="Malgun Gothic" charset="-127"/>
              </a:rPr>
              <a:t>편리한 노트작성</a:t>
            </a:r>
            <a:r>
              <a:rPr lang="ko-KR" altLang="en-US" dirty="0">
                <a:latin typeface="Malgun Gothic" charset="-127"/>
                <a:ea typeface="Malgun Gothic" charset="-127"/>
                <a:cs typeface="Malgun Gothic" charset="-127"/>
              </a:rPr>
              <a:t>을 도와주는 웹 서비스입니다</a:t>
            </a:r>
            <a:r>
              <a:rPr lang="en-US" altLang="ko-KR" dirty="0">
                <a:latin typeface="Malgun Gothic" charset="-127"/>
                <a:ea typeface="Malgun Gothic" charset="-127"/>
                <a:cs typeface="Malgun Gothic" charset="-127"/>
              </a:rPr>
              <a:t>. </a:t>
            </a:r>
          </a:p>
        </p:txBody>
      </p:sp>
      <p:grpSp>
        <p:nvGrpSpPr>
          <p:cNvPr id="8" name="그룹 7"/>
          <p:cNvGrpSpPr/>
          <p:nvPr/>
        </p:nvGrpSpPr>
        <p:grpSpPr>
          <a:xfrm>
            <a:off x="1431330" y="2441513"/>
            <a:ext cx="4680000" cy="1822614"/>
            <a:chOff x="1431330" y="2441513"/>
            <a:chExt cx="4680000" cy="1822614"/>
          </a:xfrm>
        </p:grpSpPr>
        <p:sp>
          <p:nvSpPr>
            <p:cNvPr id="41" name="양쪽 모서리가 둥근 사각형 40"/>
            <p:cNvSpPr/>
            <p:nvPr/>
          </p:nvSpPr>
          <p:spPr>
            <a:xfrm rot="16200000">
              <a:off x="2860023" y="1054728"/>
              <a:ext cx="1822614" cy="4596183"/>
            </a:xfrm>
            <a:prstGeom prst="round2SameRect">
              <a:avLst>
                <a:gd name="adj1" fmla="val 2908"/>
                <a:gd name="adj2" fmla="val 3172"/>
              </a:avLst>
            </a:prstGeom>
            <a:solidFill>
              <a:schemeClr val="bg1"/>
            </a:solidFill>
            <a:ln>
              <a:noFill/>
            </a:ln>
            <a:effectLst>
              <a:outerShdw blurRad="292100" dist="38100" algn="l" rotWithShape="0">
                <a:srgbClr val="1A73DE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9" name="직사각형 38"/>
            <p:cNvSpPr/>
            <p:nvPr/>
          </p:nvSpPr>
          <p:spPr>
            <a:xfrm>
              <a:off x="1431330" y="2766502"/>
              <a:ext cx="4680000" cy="12234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b="1" dirty="0" smtClean="0">
                  <a:solidFill>
                    <a:srgbClr val="0370BF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Editor</a:t>
              </a:r>
              <a:endParaRPr lang="en-US" altLang="ko-KR" sz="1600" b="1" dirty="0">
                <a:solidFill>
                  <a:srgbClr val="0370BF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600" b="1" dirty="0">
                <a:solidFill>
                  <a:srgbClr val="44536A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/>
              <a:r>
                <a:rPr lang="ko-KR" altLang="en-US" sz="1500" dirty="0">
                  <a:latin typeface="Malgun Gothic" charset="-127"/>
                  <a:ea typeface="Malgun Gothic" charset="-127"/>
                  <a:cs typeface="Malgun Gothic" charset="-127"/>
                </a:rPr>
                <a:t>마크다운 형식으로 강의 간</a:t>
              </a:r>
              <a:endParaRPr lang="en-US" altLang="ko-KR" sz="1500" dirty="0"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/>
              <a:r>
                <a:rPr lang="ko-KR" altLang="en-US" sz="1500" dirty="0">
                  <a:latin typeface="Malgun Gothic" charset="-127"/>
                  <a:ea typeface="Malgun Gothic" charset="-127"/>
                  <a:cs typeface="Malgun Gothic" charset="-127"/>
                </a:rPr>
                <a:t>편리하게 노트를 작성할 수 있습니다</a:t>
              </a:r>
              <a:r>
                <a:rPr lang="en-US" altLang="ko-KR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.</a:t>
              </a:r>
              <a:endParaRPr lang="en-US" altLang="ko-KR" sz="1500" dirty="0"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/>
              <a:endParaRPr lang="ko-KR" altLang="en-US" sz="105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1473238" y="4528458"/>
            <a:ext cx="4680000" cy="1822614"/>
            <a:chOff x="1473238" y="4528458"/>
            <a:chExt cx="4680000" cy="1822614"/>
          </a:xfrm>
        </p:grpSpPr>
        <p:sp>
          <p:nvSpPr>
            <p:cNvPr id="44" name="양쪽 모서리가 둥근 사각형 43"/>
            <p:cNvSpPr/>
            <p:nvPr/>
          </p:nvSpPr>
          <p:spPr>
            <a:xfrm rot="16200000">
              <a:off x="2860024" y="3141673"/>
              <a:ext cx="1822614" cy="4596183"/>
            </a:xfrm>
            <a:prstGeom prst="round2SameRect">
              <a:avLst>
                <a:gd name="adj1" fmla="val 2908"/>
                <a:gd name="adj2" fmla="val 3172"/>
              </a:avLst>
            </a:prstGeom>
            <a:solidFill>
              <a:schemeClr val="bg1"/>
            </a:solidFill>
            <a:ln>
              <a:noFill/>
            </a:ln>
            <a:effectLst>
              <a:outerShdw blurRad="292100" dist="38100" algn="l" rotWithShape="0">
                <a:srgbClr val="1A73DE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1473238" y="4745607"/>
              <a:ext cx="4680000" cy="13388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b="1" dirty="0" err="1" smtClean="0">
                  <a:solidFill>
                    <a:srgbClr val="0370BF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ClassRoom</a:t>
              </a:r>
              <a:endParaRPr lang="en-US" altLang="ko-KR" b="1" dirty="0" smtClean="0">
                <a:solidFill>
                  <a:srgbClr val="0370BF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600" b="1" dirty="0" smtClean="0">
                <a:solidFill>
                  <a:srgbClr val="44536A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/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교수님 강의를 실시간으로 보고 필기할 수 있습니다</a:t>
              </a:r>
              <a:r>
                <a:rPr lang="en-US" altLang="ko-KR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.</a:t>
              </a:r>
              <a:endParaRPr lang="en-US" altLang="ko-KR" sz="1500" dirty="0"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/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또한 강의간 필요한 파일을</a:t>
              </a:r>
              <a:r>
                <a:rPr lang="ko-KR" altLang="en-US" sz="1500" dirty="0">
                  <a:latin typeface="Malgun Gothic" charset="-127"/>
                  <a:ea typeface="Malgun Gothic" charset="-127"/>
                  <a:cs typeface="Malgun Gothic" charset="-127"/>
                </a:rPr>
                <a:t> </a:t>
              </a:r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빠르게</a:t>
              </a:r>
              <a:r>
                <a:rPr lang="ko-KR" altLang="en-US" sz="1500" dirty="0">
                  <a:latin typeface="Malgun Gothic" charset="-127"/>
                  <a:ea typeface="Malgun Gothic" charset="-127"/>
                  <a:cs typeface="Malgun Gothic" charset="-127"/>
                </a:rPr>
                <a:t> </a:t>
              </a:r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주고 받을 수</a:t>
              </a:r>
              <a:endParaRPr lang="en-US" altLang="ko-KR" sz="1500" dirty="0" smtClean="0"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/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있고</a:t>
              </a:r>
              <a:r>
                <a:rPr lang="en-US" altLang="ko-KR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,</a:t>
              </a:r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 반 친구들의 노트를 볼 수 있습니다</a:t>
              </a:r>
              <a:r>
                <a:rPr lang="en-US" altLang="ko-KR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.</a:t>
              </a:r>
              <a:endParaRPr lang="en-US" altLang="ko-KR" sz="1500" dirty="0"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</p:grpSp>
      <p:grpSp>
        <p:nvGrpSpPr>
          <p:cNvPr id="5" name="그룹 4"/>
          <p:cNvGrpSpPr/>
          <p:nvPr/>
        </p:nvGrpSpPr>
        <p:grpSpPr>
          <a:xfrm>
            <a:off x="6452907" y="2435221"/>
            <a:ext cx="4680000" cy="1822614"/>
            <a:chOff x="6452907" y="2435221"/>
            <a:chExt cx="4680000" cy="1822614"/>
          </a:xfrm>
        </p:grpSpPr>
        <p:sp>
          <p:nvSpPr>
            <p:cNvPr id="43" name="양쪽 모서리가 둥근 사각형 42"/>
            <p:cNvSpPr/>
            <p:nvPr/>
          </p:nvSpPr>
          <p:spPr>
            <a:xfrm rot="16200000">
              <a:off x="7881600" y="1048436"/>
              <a:ext cx="1822614" cy="4596183"/>
            </a:xfrm>
            <a:prstGeom prst="round2SameRect">
              <a:avLst>
                <a:gd name="adj1" fmla="val 2908"/>
                <a:gd name="adj2" fmla="val 3172"/>
              </a:avLst>
            </a:prstGeom>
            <a:solidFill>
              <a:schemeClr val="bg1"/>
            </a:solidFill>
            <a:ln>
              <a:noFill/>
            </a:ln>
            <a:effectLst>
              <a:outerShdw blurRad="292100" dist="38100" algn="l" rotWithShape="0">
                <a:srgbClr val="1A73DE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6452907" y="2766502"/>
              <a:ext cx="4680000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b="1" dirty="0" smtClean="0">
                  <a:solidFill>
                    <a:srgbClr val="0370BF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Note</a:t>
              </a:r>
            </a:p>
            <a:p>
              <a:pPr algn="ctr">
                <a:lnSpc>
                  <a:spcPct val="150000"/>
                </a:lnSpc>
              </a:pPr>
              <a:endParaRPr lang="en-US" altLang="ko-KR" sz="600" b="1" dirty="0" smtClean="0">
                <a:solidFill>
                  <a:srgbClr val="44536A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/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책 형식으로 읽을 수 있으며</a:t>
              </a:r>
              <a:r>
                <a:rPr lang="en-US" altLang="ko-KR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,</a:t>
              </a:r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 조건을 통해</a:t>
              </a:r>
              <a:endParaRPr lang="en-US" altLang="ko-KR" sz="1500" dirty="0" smtClean="0"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/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내가 작성하거나 공유 노트를 쉽게 찾을 수 있습니다</a:t>
              </a:r>
              <a:r>
                <a:rPr lang="en-US" altLang="ko-KR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.</a:t>
              </a:r>
              <a:endParaRPr lang="en-US" altLang="ko-KR" sz="1500" dirty="0"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6494815" y="4528459"/>
            <a:ext cx="4680000" cy="1822614"/>
            <a:chOff x="6494815" y="4528459"/>
            <a:chExt cx="4680000" cy="1822614"/>
          </a:xfrm>
        </p:grpSpPr>
        <p:sp>
          <p:nvSpPr>
            <p:cNvPr id="42" name="양쪽 모서리가 둥근 사각형 41"/>
            <p:cNvSpPr/>
            <p:nvPr/>
          </p:nvSpPr>
          <p:spPr>
            <a:xfrm rot="16200000">
              <a:off x="7881601" y="3141674"/>
              <a:ext cx="1822614" cy="4596183"/>
            </a:xfrm>
            <a:prstGeom prst="round2SameRect">
              <a:avLst>
                <a:gd name="adj1" fmla="val 2908"/>
                <a:gd name="adj2" fmla="val 3172"/>
              </a:avLst>
            </a:prstGeom>
            <a:solidFill>
              <a:schemeClr val="bg1"/>
            </a:solidFill>
            <a:ln>
              <a:noFill/>
            </a:ln>
            <a:effectLst>
              <a:outerShdw blurRad="292100" dist="38100" algn="l" rotWithShape="0">
                <a:srgbClr val="1A73DE">
                  <a:alpha val="17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6494815" y="4790141"/>
              <a:ext cx="4680000" cy="11079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ko-KR" altLang="en-US" b="1" dirty="0" smtClean="0">
                  <a:solidFill>
                    <a:srgbClr val="0370BF"/>
                  </a:solidFill>
                  <a:latin typeface="Malgun Gothic" charset="-127"/>
                  <a:ea typeface="Malgun Gothic" charset="-127"/>
                  <a:cs typeface="Malgun Gothic" charset="-127"/>
                </a:rPr>
                <a:t>부가 기능</a:t>
              </a:r>
              <a:endParaRPr lang="en-US" altLang="ko-KR" b="1" dirty="0" smtClean="0">
                <a:solidFill>
                  <a:srgbClr val="0370BF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>
                <a:lnSpc>
                  <a:spcPct val="150000"/>
                </a:lnSpc>
              </a:pPr>
              <a:endParaRPr lang="en-US" altLang="ko-KR" sz="600" b="1" dirty="0" smtClean="0">
                <a:solidFill>
                  <a:srgbClr val="44536A"/>
                </a:solidFill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/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소셜 로그인</a:t>
              </a:r>
              <a:r>
                <a:rPr lang="en-US" altLang="ko-KR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(</a:t>
              </a:r>
              <a:r>
                <a:rPr lang="en-US" altLang="ko-KR" sz="1500" dirty="0" err="1" smtClean="0">
                  <a:latin typeface="Malgun Gothic" charset="-127"/>
                  <a:ea typeface="Malgun Gothic" charset="-127"/>
                  <a:cs typeface="Malgun Gothic" charset="-127"/>
                </a:rPr>
                <a:t>Github</a:t>
              </a:r>
              <a:r>
                <a:rPr lang="en-US" altLang="ko-KR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)</a:t>
              </a:r>
              <a:r>
                <a:rPr lang="ko-KR" altLang="en-US" sz="1500" dirty="0">
                  <a:latin typeface="Malgun Gothic" charset="-127"/>
                  <a:ea typeface="Malgun Gothic" charset="-127"/>
                  <a:cs typeface="Malgun Gothic" charset="-127"/>
                </a:rPr>
                <a:t> </a:t>
              </a:r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기능과</a:t>
              </a:r>
              <a:r>
                <a:rPr lang="en-US" altLang="ko-KR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,</a:t>
              </a:r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 실시간 알림 기능</a:t>
              </a:r>
              <a:endParaRPr lang="en-US" altLang="ko-KR" sz="1500" dirty="0" smtClean="0">
                <a:latin typeface="Malgun Gothic" charset="-127"/>
                <a:ea typeface="Malgun Gothic" charset="-127"/>
                <a:cs typeface="Malgun Gothic" charset="-127"/>
              </a:endParaRPr>
            </a:p>
            <a:p>
              <a:pPr algn="ctr"/>
              <a:r>
                <a:rPr lang="en-US" altLang="ko-KR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Slack</a:t>
              </a:r>
              <a:r>
                <a:rPr lang="ko-KR" altLang="en-US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 알람 기능을 지원합니다</a:t>
              </a:r>
              <a:r>
                <a:rPr lang="en-US" altLang="ko-KR" sz="1500" dirty="0" smtClean="0">
                  <a:latin typeface="Malgun Gothic" charset="-127"/>
                  <a:ea typeface="Malgun Gothic" charset="-127"/>
                  <a:cs typeface="Malgun Gothic" charset="-127"/>
                </a:rPr>
                <a:t>.</a:t>
              </a:r>
            </a:p>
          </p:txBody>
        </p:sp>
      </p:grpSp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9902851E-ADDE-2B4E-B129-41605B8121DD}"/>
              </a:ext>
            </a:extLst>
          </p:cNvPr>
          <p:cNvSpPr/>
          <p:nvPr/>
        </p:nvSpPr>
        <p:spPr>
          <a:xfrm>
            <a:off x="670733" y="374643"/>
            <a:ext cx="10054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dirty="0">
                <a:solidFill>
                  <a:srgbClr val="44536A"/>
                </a:solidFill>
                <a:latin typeface="Malgun Gothic" charset="-127"/>
                <a:ea typeface="Malgun Gothic" charset="-127"/>
                <a:cs typeface="Malgun Gothic" charset="-127"/>
              </a:rPr>
              <a:t>소개</a:t>
            </a:r>
            <a:endParaRPr lang="en-US" altLang="ko-KR" sz="3200" b="1" dirty="0">
              <a:solidFill>
                <a:srgbClr val="44536A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34" name="직선 연결선 91">
            <a:extLst>
              <a:ext uri="{FF2B5EF4-FFF2-40B4-BE49-F238E27FC236}">
                <a16:creationId xmlns="" xmlns:a16="http://schemas.microsoft.com/office/drawing/2014/main" id="{1C5ABC90-A14E-6A44-80F6-992D704FEA0F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직사각형 34">
            <a:extLst>
              <a:ext uri="{FF2B5EF4-FFF2-40B4-BE49-F238E27FC236}">
                <a16:creationId xmlns="" xmlns:a16="http://schemas.microsoft.com/office/drawing/2014/main" id="{2A156E8C-64B7-814F-8F3B-55363D840552}"/>
              </a:ext>
            </a:extLst>
          </p:cNvPr>
          <p:cNvSpPr/>
          <p:nvPr/>
        </p:nvSpPr>
        <p:spPr>
          <a:xfrm>
            <a:off x="670733" y="929896"/>
            <a:ext cx="3482043" cy="3370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3138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" name="직선 연결선 45"/>
          <p:cNvCxnSpPr/>
          <p:nvPr/>
        </p:nvCxnSpPr>
        <p:spPr>
          <a:xfrm flipH="1">
            <a:off x="6994240" y="2353463"/>
            <a:ext cx="567" cy="742533"/>
          </a:xfrm>
          <a:prstGeom prst="line">
            <a:avLst/>
          </a:prstGeom>
          <a:ln w="28575">
            <a:solidFill>
              <a:srgbClr val="1A73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/>
          <p:cNvSpPr/>
          <p:nvPr/>
        </p:nvSpPr>
        <p:spPr>
          <a:xfrm>
            <a:off x="7045040" y="2280618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마크다운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Toast Editor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이용하여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사용자가 </a:t>
            </a:r>
            <a:r>
              <a:rPr lang="ko-KR" altLang="en-US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편리하게 사용할 수 있도록 마크다운 형식 지원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13" name="직선 연결선 47"/>
          <p:cNvCxnSpPr/>
          <p:nvPr/>
        </p:nvCxnSpPr>
        <p:spPr>
          <a:xfrm flipH="1">
            <a:off x="6992348" y="3847244"/>
            <a:ext cx="567" cy="74253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직사각형 113"/>
          <p:cNvSpPr/>
          <p:nvPr/>
        </p:nvSpPr>
        <p:spPr>
          <a:xfrm>
            <a:off x="7043148" y="3774399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알고리즘 </a:t>
            </a: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템플릿</a:t>
            </a: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 </a:t>
            </a: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이미지 삽입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알고리즘 문제풀이 템플릿 제공</a:t>
            </a:r>
            <a:endParaRPr lang="en-US" altLang="ko-KR" sz="1050" dirty="0" smtClean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로컬 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PC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에 있는 이미지를 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URL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로 변환시켜주는 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URL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변환 기능 제공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15" name="직선 연결선 49"/>
          <p:cNvCxnSpPr/>
          <p:nvPr/>
        </p:nvCxnSpPr>
        <p:spPr>
          <a:xfrm flipH="1">
            <a:off x="6990456" y="5341025"/>
            <a:ext cx="567" cy="742533"/>
          </a:xfrm>
          <a:prstGeom prst="line">
            <a:avLst/>
          </a:prstGeom>
          <a:ln w="28575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직사각형 115"/>
          <p:cNvSpPr/>
          <p:nvPr/>
        </p:nvSpPr>
        <p:spPr>
          <a:xfrm>
            <a:off x="7041256" y="5268180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해시태그 추천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err="1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komoran</a:t>
            </a:r>
            <a:r>
              <a:rPr lang="en-US" altLang="ko-KR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API </a:t>
            </a:r>
            <a:r>
              <a:rPr lang="ko-KR" altLang="en-US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사용해 노트 내 불용어를 제외한 </a:t>
            </a:r>
            <a:r>
              <a:rPr lang="en-US" altLang="ko-KR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Top Keyword</a:t>
            </a:r>
            <a:r>
              <a:rPr lang="ko-KR" altLang="en-US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추천하여 사용자가 내용을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요약하는데 도움을 줌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6990456" y="1657160"/>
            <a:ext cx="1395262" cy="360000"/>
          </a:xfrm>
          <a:prstGeom prst="roundRect">
            <a:avLst/>
          </a:prstGeom>
          <a:solidFill>
            <a:srgbClr val="1A73DE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Editor</a:t>
            </a:r>
            <a:endParaRPr lang="ko-KR" altLang="en-US" sz="16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="" xmlns:a16="http://schemas.microsoft.com/office/drawing/2014/main" id="{9025AAA0-A9A0-3745-88C5-30BAD680CA5D}"/>
              </a:ext>
            </a:extLst>
          </p:cNvPr>
          <p:cNvSpPr/>
          <p:nvPr/>
        </p:nvSpPr>
        <p:spPr>
          <a:xfrm>
            <a:off x="670733" y="374643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Malgun Gothic" charset="-127"/>
                <a:ea typeface="Malgun Gothic" charset="-127"/>
                <a:cs typeface="Malgun Gothic" charset="-127"/>
              </a:rPr>
              <a:t>세부 기능</a:t>
            </a:r>
            <a:endParaRPr lang="en-US" altLang="ko-KR" sz="3200" b="1" kern="0" dirty="0">
              <a:solidFill>
                <a:srgbClr val="44546A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30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AF5D6C55-AF94-4E40-97CA-4B30A590C198}"/>
              </a:ext>
            </a:extLst>
          </p:cNvPr>
          <p:cNvSpPr/>
          <p:nvPr/>
        </p:nvSpPr>
        <p:spPr>
          <a:xfrm>
            <a:off x="670733" y="922881"/>
            <a:ext cx="3482043" cy="3370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59" y="2377414"/>
            <a:ext cx="6003943" cy="332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796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모서리가 둥근 직사각형 124"/>
          <p:cNvSpPr/>
          <p:nvPr/>
        </p:nvSpPr>
        <p:spPr>
          <a:xfrm>
            <a:off x="6990456" y="1657160"/>
            <a:ext cx="1395262" cy="360000"/>
          </a:xfrm>
          <a:prstGeom prst="roundRect">
            <a:avLst/>
          </a:prstGeom>
          <a:solidFill>
            <a:srgbClr val="1A73DE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Editor</a:t>
            </a:r>
            <a:endParaRPr lang="ko-KR" altLang="en-US" sz="16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30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59" y="2377414"/>
            <a:ext cx="6008627" cy="3325117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9025AAA0-A9A0-3745-88C5-30BAD680CA5D}"/>
              </a:ext>
            </a:extLst>
          </p:cNvPr>
          <p:cNvSpPr/>
          <p:nvPr/>
        </p:nvSpPr>
        <p:spPr>
          <a:xfrm>
            <a:off x="670733" y="374643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Malgun Gothic" charset="-127"/>
                <a:ea typeface="Malgun Gothic" charset="-127"/>
                <a:cs typeface="Malgun Gothic" charset="-127"/>
              </a:rPr>
              <a:t>세부 기능</a:t>
            </a:r>
            <a:endParaRPr lang="en-US" altLang="ko-KR" sz="3200" b="1" kern="0" dirty="0">
              <a:solidFill>
                <a:srgbClr val="44546A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4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AF5D6C55-AF94-4E40-97CA-4B30A590C198}"/>
              </a:ext>
            </a:extLst>
          </p:cNvPr>
          <p:cNvSpPr/>
          <p:nvPr/>
        </p:nvSpPr>
        <p:spPr>
          <a:xfrm>
            <a:off x="670733" y="922881"/>
            <a:ext cx="3482043" cy="3370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7" name="직선 연결선 45"/>
          <p:cNvCxnSpPr/>
          <p:nvPr/>
        </p:nvCxnSpPr>
        <p:spPr>
          <a:xfrm flipH="1">
            <a:off x="6994240" y="2353463"/>
            <a:ext cx="567" cy="742533"/>
          </a:xfrm>
          <a:prstGeom prst="line">
            <a:avLst/>
          </a:prstGeom>
          <a:ln w="28575">
            <a:solidFill>
              <a:srgbClr val="1A73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7045040" y="2280618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마크다운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Toast Editor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이용하여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사용자가 </a:t>
            </a:r>
            <a:r>
              <a:rPr lang="ko-KR" altLang="en-US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편리하게 사용할 수 있도록 마크다운 형식 지원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9" name="직선 연결선 47"/>
          <p:cNvCxnSpPr/>
          <p:nvPr/>
        </p:nvCxnSpPr>
        <p:spPr>
          <a:xfrm flipH="1">
            <a:off x="6992348" y="3847244"/>
            <a:ext cx="567" cy="74253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직사각형 19"/>
          <p:cNvSpPr/>
          <p:nvPr/>
        </p:nvSpPr>
        <p:spPr>
          <a:xfrm>
            <a:off x="7043148" y="3774399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알고리즘 </a:t>
            </a: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템플릿</a:t>
            </a: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 </a:t>
            </a: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이미지 삽입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알고리즘 문제풀이 템플릿 제공</a:t>
            </a:r>
            <a:endParaRPr lang="en-US" altLang="ko-KR" sz="1050" dirty="0" smtClean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로컬 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PC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에 있는 이미지를 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URL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로 변환시켜주는 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URL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변환 기능 제공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21" name="직선 연결선 49"/>
          <p:cNvCxnSpPr/>
          <p:nvPr/>
        </p:nvCxnSpPr>
        <p:spPr>
          <a:xfrm flipH="1">
            <a:off x="6990456" y="5341025"/>
            <a:ext cx="567" cy="742533"/>
          </a:xfrm>
          <a:prstGeom prst="line">
            <a:avLst/>
          </a:prstGeom>
          <a:ln w="28575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/>
          <p:cNvSpPr/>
          <p:nvPr/>
        </p:nvSpPr>
        <p:spPr>
          <a:xfrm>
            <a:off x="7041256" y="5268180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해시태그 추천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err="1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komoran</a:t>
            </a:r>
            <a:r>
              <a:rPr lang="en-US" altLang="ko-KR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API </a:t>
            </a:r>
            <a:r>
              <a:rPr lang="ko-KR" altLang="en-US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사용해 노트 내 불용어를 제외한 </a:t>
            </a:r>
            <a:r>
              <a:rPr lang="en-US" altLang="ko-KR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Top Keyword</a:t>
            </a:r>
            <a:r>
              <a:rPr lang="ko-KR" altLang="en-US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추천하여 사용자가 내용을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요약하는데 도움을 줌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349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" name="직선 연결선 45"/>
          <p:cNvCxnSpPr/>
          <p:nvPr/>
        </p:nvCxnSpPr>
        <p:spPr>
          <a:xfrm flipH="1">
            <a:off x="6994240" y="2353463"/>
            <a:ext cx="567" cy="742533"/>
          </a:xfrm>
          <a:prstGeom prst="line">
            <a:avLst/>
          </a:prstGeom>
          <a:ln w="28575">
            <a:solidFill>
              <a:srgbClr val="1A73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/>
          <p:cNvSpPr/>
          <p:nvPr/>
        </p:nvSpPr>
        <p:spPr>
          <a:xfrm>
            <a:off x="7045040" y="2280618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플립 북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err="1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Turn.js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이용해 플립 북 형식으로 필기를 노트처럼 재미있게 보기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15" name="직선 연결선 49"/>
          <p:cNvCxnSpPr/>
          <p:nvPr/>
        </p:nvCxnSpPr>
        <p:spPr>
          <a:xfrm flipH="1">
            <a:off x="6990456" y="4358889"/>
            <a:ext cx="567" cy="742533"/>
          </a:xfrm>
          <a:prstGeom prst="line">
            <a:avLst/>
          </a:prstGeom>
          <a:ln w="28575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직사각형 115"/>
          <p:cNvSpPr/>
          <p:nvPr/>
        </p:nvSpPr>
        <p:spPr>
          <a:xfrm>
            <a:off x="7041256" y="4286044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다운로드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050" dirty="0" err="1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Flexmark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를 이용하여 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.md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을 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.</a:t>
            </a:r>
            <a:r>
              <a:rPr lang="en-US" altLang="ko-KR" sz="1050" dirty="0" err="1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docx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파일로 변환 후 작성된 노트들을 </a:t>
            </a:r>
            <a:r>
              <a:rPr lang="en-US" altLang="ko-KR" sz="1050" dirty="0" err="1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d</a:t>
            </a:r>
            <a:r>
              <a:rPr lang="en-US" altLang="ko-KR" sz="1050" dirty="0" err="1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ocx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파일로 다운로드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sp>
        <p:nvSpPr>
          <p:cNvPr id="125" name="모서리가 둥근 직사각형 124"/>
          <p:cNvSpPr/>
          <p:nvPr/>
        </p:nvSpPr>
        <p:spPr>
          <a:xfrm>
            <a:off x="6990456" y="1657160"/>
            <a:ext cx="1395262" cy="360000"/>
          </a:xfrm>
          <a:prstGeom prst="roundRect">
            <a:avLst/>
          </a:prstGeom>
          <a:solidFill>
            <a:srgbClr val="1A73DE"/>
          </a:solidFill>
          <a:ln>
            <a:noFill/>
          </a:ln>
          <a:effectLst>
            <a:outerShdw blurRad="292100" dist="38100" algn="l" rotWithShape="0">
              <a:srgbClr val="1A73DE">
                <a:alpha val="17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b="1" dirty="0">
                <a:solidFill>
                  <a:prstClr val="white"/>
                </a:solidFill>
                <a:latin typeface="Malgun Gothic" charset="-127"/>
                <a:ea typeface="Malgun Gothic" charset="-127"/>
                <a:cs typeface="Malgun Gothic" charset="-127"/>
              </a:rPr>
              <a:t>Note</a:t>
            </a:r>
            <a:endParaRPr lang="ko-KR" altLang="en-US" sz="1600" b="1" dirty="0">
              <a:solidFill>
                <a:prstClr val="white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30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160" y="2017160"/>
            <a:ext cx="6008652" cy="4402681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9025AAA0-A9A0-3745-88C5-30BAD680CA5D}"/>
              </a:ext>
            </a:extLst>
          </p:cNvPr>
          <p:cNvSpPr/>
          <p:nvPr/>
        </p:nvSpPr>
        <p:spPr>
          <a:xfrm>
            <a:off x="670733" y="374643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Malgun Gothic" charset="-127"/>
                <a:ea typeface="Malgun Gothic" charset="-127"/>
                <a:cs typeface="Malgun Gothic" charset="-127"/>
              </a:rPr>
              <a:t>세부 기능</a:t>
            </a:r>
            <a:endParaRPr lang="en-US" altLang="ko-KR" sz="3200" b="1" kern="0" dirty="0">
              <a:solidFill>
                <a:srgbClr val="44546A"/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4" name="직선 연결선 91">
            <a:extLst>
              <a:ext uri="{FF2B5EF4-FFF2-40B4-BE49-F238E27FC236}">
                <a16:creationId xmlns="" xmlns:a16="http://schemas.microsoft.com/office/drawing/2014/main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AF5D6C55-AF94-4E40-97CA-4B30A590C198}"/>
              </a:ext>
            </a:extLst>
          </p:cNvPr>
          <p:cNvSpPr/>
          <p:nvPr/>
        </p:nvSpPr>
        <p:spPr>
          <a:xfrm>
            <a:off x="670733" y="922881"/>
            <a:ext cx="3482043" cy="33701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Enjoy your lecture and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</a:t>
            </a: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life with </a:t>
            </a:r>
            <a:r>
              <a:rPr lang="en-US" altLang="ko-KR" sz="1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ssafynote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17" name="직선 연결선 47"/>
          <p:cNvCxnSpPr/>
          <p:nvPr/>
        </p:nvCxnSpPr>
        <p:spPr>
          <a:xfrm flipH="1">
            <a:off x="6990456" y="3389066"/>
            <a:ext cx="567" cy="742533"/>
          </a:xfrm>
          <a:prstGeom prst="lin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/>
          <p:cNvSpPr/>
          <p:nvPr/>
        </p:nvSpPr>
        <p:spPr>
          <a:xfrm>
            <a:off x="7041256" y="3316221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스크랩</a:t>
            </a:r>
            <a:endParaRPr lang="en-US" altLang="ko-KR" sz="1400" b="1" dirty="0" smtClean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교수님과 친구들의 노트를 가져와</a:t>
            </a:r>
            <a:r>
              <a:rPr lang="en-US" altLang="ko-KR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자신의 취향대로 수정</a:t>
            </a:r>
            <a:r>
              <a:rPr lang="en-US" altLang="ko-KR" sz="1050" dirty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및 저장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cxnSp>
        <p:nvCxnSpPr>
          <p:cNvPr id="22" name="직선 연결선 47"/>
          <p:cNvCxnSpPr/>
          <p:nvPr/>
        </p:nvCxnSpPr>
        <p:spPr>
          <a:xfrm flipH="1">
            <a:off x="6990456" y="5413870"/>
            <a:ext cx="567" cy="742533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직사각형 22"/>
          <p:cNvSpPr/>
          <p:nvPr/>
        </p:nvSpPr>
        <p:spPr>
          <a:xfrm>
            <a:off x="7041256" y="5341025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내 노트 </a:t>
            </a:r>
            <a:r>
              <a:rPr lang="en-US" altLang="ko-KR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</a:t>
            </a:r>
            <a:r>
              <a:rPr lang="ko-KR" altLang="en-US" sz="14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공유 노트 보기</a:t>
            </a:r>
            <a:endParaRPr lang="en-US" altLang="ko-KR" sz="1400" b="1" dirty="0" smtClean="0">
              <a:solidFill>
                <a:prstClr val="black">
                  <a:lumMod val="75000"/>
                  <a:lumOff val="2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내가 작성한 노트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,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 공유 노트를 </a:t>
            </a:r>
            <a:r>
              <a:rPr lang="ko-KR" altLang="en-US" sz="1050" dirty="0" err="1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작성기간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카테고리</a:t>
            </a:r>
            <a:r>
              <a:rPr lang="en-US" altLang="ko-KR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/</a:t>
            </a:r>
            <a:r>
              <a:rPr lang="ko-KR" altLang="en-US" sz="1050" dirty="0" smtClean="0">
                <a:solidFill>
                  <a:prstClr val="white">
                    <a:lumMod val="65000"/>
                  </a:prstClr>
                </a:solidFill>
                <a:latin typeface="Malgun Gothic" charset="-127"/>
                <a:ea typeface="Malgun Gothic" charset="-127"/>
                <a:cs typeface="Malgun Gothic" charset="-127"/>
              </a:rPr>
              <a:t>작성자 등으로 손쉽게 찾고 보기</a:t>
            </a:r>
            <a:endParaRPr lang="en-US" altLang="ko-KR" sz="1050" dirty="0">
              <a:solidFill>
                <a:prstClr val="white">
                  <a:lumMod val="65000"/>
                </a:prstClr>
              </a:solidFill>
              <a:latin typeface="Malgun Gothic" charset="-127"/>
              <a:ea typeface="Malgun Gothic" charset="-127"/>
              <a:cs typeface="Malgun Gothic" charset="-127"/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5833" y="5532699"/>
            <a:ext cx="2605979" cy="887142"/>
          </a:xfrm>
          <a:prstGeom prst="rect">
            <a:avLst/>
          </a:prstGeom>
          <a:ln w="57150"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61368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2203</TotalTime>
  <Words>1334</Words>
  <Application>Microsoft Macintosh PowerPoint</Application>
  <PresentationFormat>와이드스크린</PresentationFormat>
  <Paragraphs>244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3" baseType="lpstr">
      <vt:lpstr>맑은 고딕</vt:lpstr>
      <vt:lpstr>Apple SD Gothic Neo</vt:lpstr>
      <vt:lpstr>Malgun Gothic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김 민철</cp:lastModifiedBy>
  <cp:revision>129</cp:revision>
  <dcterms:created xsi:type="dcterms:W3CDTF">2020-01-17T04:26:26Z</dcterms:created>
  <dcterms:modified xsi:type="dcterms:W3CDTF">2020-03-31T07:22:09Z</dcterms:modified>
</cp:coreProperties>
</file>

<file path=docProps/thumbnail.jpeg>
</file>